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Open Sans 2 Bold" charset="1" panose="00000000000000000000"/>
      <p:regular r:id="rId40"/>
    </p:embeddedFont>
    <p:embeddedFont>
      <p:font typeface="Helvetica World Bold" charset="1" panose="020B0800040000020004"/>
      <p:regular r:id="rId41"/>
    </p:embeddedFont>
    <p:embeddedFont>
      <p:font typeface="Open Sans 1 Bold" charset="1" panose="020B0806030504020204"/>
      <p:regular r:id="rId42"/>
    </p:embeddedFont>
    <p:embeddedFont>
      <p:font typeface="Oswald Bold" charset="1" panose="00000800000000000000"/>
      <p:regular r:id="rId43"/>
    </p:embeddedFont>
    <p:embeddedFont>
      <p:font typeface="DM Sans" charset="1" panose="00000000000000000000"/>
      <p:regular r:id="rId44"/>
    </p:embeddedFont>
    <p:embeddedFont>
      <p:font typeface="Open Sans 1" charset="1" panose="020B06060305040202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0330" y="3862176"/>
            <a:ext cx="17259300" cy="5910474"/>
            <a:chOff x="0" y="0"/>
            <a:chExt cx="4545659" cy="1556668"/>
          </a:xfrm>
        </p:grpSpPr>
        <p:sp>
          <p:nvSpPr>
            <p:cNvPr name="Freeform 3" id="3"/>
            <p:cNvSpPr/>
            <p:nvPr/>
          </p:nvSpPr>
          <p:spPr>
            <a:xfrm flipH="false" flipV="false" rot="0">
              <a:off x="0" y="0"/>
              <a:ext cx="4545659" cy="1556668"/>
            </a:xfrm>
            <a:custGeom>
              <a:avLst/>
              <a:gdLst/>
              <a:ahLst/>
              <a:cxnLst/>
              <a:rect r="r" b="b" t="t" l="l"/>
              <a:pathLst>
                <a:path h="1556668" w="4545659">
                  <a:moveTo>
                    <a:pt x="0" y="0"/>
                  </a:moveTo>
                  <a:lnTo>
                    <a:pt x="4545659" y="0"/>
                  </a:lnTo>
                  <a:lnTo>
                    <a:pt x="4545659" y="1556668"/>
                  </a:lnTo>
                  <a:lnTo>
                    <a:pt x="0" y="1556668"/>
                  </a:lnTo>
                  <a:close/>
                </a:path>
              </a:pathLst>
            </a:custGeom>
            <a:solidFill>
              <a:srgbClr val="DAE3E7"/>
            </a:solidFill>
          </p:spPr>
        </p:sp>
        <p:sp>
          <p:nvSpPr>
            <p:cNvPr name="TextBox 4" id="4"/>
            <p:cNvSpPr txBox="true"/>
            <p:nvPr/>
          </p:nvSpPr>
          <p:spPr>
            <a:xfrm>
              <a:off x="0" y="-38100"/>
              <a:ext cx="4545659" cy="1594768"/>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6226358" y="6394922"/>
            <a:ext cx="4840839" cy="0"/>
          </a:xfrm>
          <a:prstGeom prst="line">
            <a:avLst/>
          </a:prstGeom>
          <a:ln cap="flat" w="19050">
            <a:solidFill>
              <a:srgbClr val="000000"/>
            </a:solidFill>
            <a:prstDash val="solid"/>
            <a:headEnd type="none" len="sm" w="sm"/>
            <a:tailEnd type="none" len="sm" w="sm"/>
          </a:ln>
        </p:spPr>
      </p:sp>
      <p:grpSp>
        <p:nvGrpSpPr>
          <p:cNvPr name="Group 6" id="6"/>
          <p:cNvGrpSpPr/>
          <p:nvPr/>
        </p:nvGrpSpPr>
        <p:grpSpPr>
          <a:xfrm rot="5400000">
            <a:off x="15725272" y="7890439"/>
            <a:ext cx="1736521" cy="1740275"/>
            <a:chOff x="0" y="0"/>
            <a:chExt cx="2315362" cy="2320367"/>
          </a:xfrm>
        </p:grpSpPr>
        <p:grpSp>
          <p:nvGrpSpPr>
            <p:cNvPr name="Group 7" id="7"/>
            <p:cNvGrpSpPr/>
            <p:nvPr/>
          </p:nvGrpSpPr>
          <p:grpSpPr>
            <a:xfrm rot="0">
              <a:off x="1420986" y="0"/>
              <a:ext cx="183882" cy="183969"/>
              <a:chOff x="0" y="0"/>
              <a:chExt cx="1811417" cy="1812273"/>
            </a:xfrm>
          </p:grpSpPr>
          <p:sp>
            <p:nvSpPr>
              <p:cNvPr name="Freeform 8" id="8"/>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9" id="9"/>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0" id="10"/>
            <p:cNvGrpSpPr/>
            <p:nvPr/>
          </p:nvGrpSpPr>
          <p:grpSpPr>
            <a:xfrm rot="0">
              <a:off x="1420986" y="708765"/>
              <a:ext cx="183882" cy="183969"/>
              <a:chOff x="0" y="0"/>
              <a:chExt cx="1811417" cy="1812273"/>
            </a:xfrm>
          </p:grpSpPr>
          <p:sp>
            <p:nvSpPr>
              <p:cNvPr name="Freeform 11" id="11"/>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2" id="12"/>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3" id="13"/>
            <p:cNvGrpSpPr/>
            <p:nvPr/>
          </p:nvGrpSpPr>
          <p:grpSpPr>
            <a:xfrm rot="0">
              <a:off x="1420935" y="1419311"/>
              <a:ext cx="183882" cy="183969"/>
              <a:chOff x="0" y="0"/>
              <a:chExt cx="1811417" cy="1812273"/>
            </a:xfrm>
          </p:grpSpPr>
          <p:sp>
            <p:nvSpPr>
              <p:cNvPr name="Freeform 14" id="14"/>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5" id="15"/>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6" id="16"/>
            <p:cNvGrpSpPr/>
            <p:nvPr/>
          </p:nvGrpSpPr>
          <p:grpSpPr>
            <a:xfrm rot="0">
              <a:off x="710493" y="0"/>
              <a:ext cx="183882" cy="183969"/>
              <a:chOff x="0" y="0"/>
              <a:chExt cx="1811417" cy="1812273"/>
            </a:xfrm>
          </p:grpSpPr>
          <p:sp>
            <p:nvSpPr>
              <p:cNvPr name="Freeform 17" id="17"/>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8" id="18"/>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9" id="19"/>
            <p:cNvGrpSpPr/>
            <p:nvPr/>
          </p:nvGrpSpPr>
          <p:grpSpPr>
            <a:xfrm rot="0">
              <a:off x="710493" y="708765"/>
              <a:ext cx="183882" cy="183969"/>
              <a:chOff x="0" y="0"/>
              <a:chExt cx="1811417" cy="1812273"/>
            </a:xfrm>
          </p:grpSpPr>
          <p:sp>
            <p:nvSpPr>
              <p:cNvPr name="Freeform 20" id="20"/>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1" id="21"/>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2" id="22"/>
            <p:cNvGrpSpPr/>
            <p:nvPr/>
          </p:nvGrpSpPr>
          <p:grpSpPr>
            <a:xfrm rot="0">
              <a:off x="0" y="0"/>
              <a:ext cx="183882" cy="183969"/>
              <a:chOff x="0" y="0"/>
              <a:chExt cx="1811417" cy="1812273"/>
            </a:xfrm>
          </p:grpSpPr>
          <p:sp>
            <p:nvSpPr>
              <p:cNvPr name="Freeform 23" id="23"/>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4" id="24"/>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5" id="25"/>
            <p:cNvGrpSpPr/>
            <p:nvPr/>
          </p:nvGrpSpPr>
          <p:grpSpPr>
            <a:xfrm rot="0">
              <a:off x="2131479" y="0"/>
              <a:ext cx="183882" cy="183969"/>
              <a:chOff x="0" y="0"/>
              <a:chExt cx="1811417" cy="1812273"/>
            </a:xfrm>
          </p:grpSpPr>
          <p:sp>
            <p:nvSpPr>
              <p:cNvPr name="Freeform 26" id="26"/>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7" id="27"/>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8" id="28"/>
            <p:cNvGrpSpPr/>
            <p:nvPr/>
          </p:nvGrpSpPr>
          <p:grpSpPr>
            <a:xfrm rot="0">
              <a:off x="2131479" y="708765"/>
              <a:ext cx="183882" cy="183969"/>
              <a:chOff x="0" y="0"/>
              <a:chExt cx="1811417" cy="1812273"/>
            </a:xfrm>
          </p:grpSpPr>
          <p:sp>
            <p:nvSpPr>
              <p:cNvPr name="Freeform 29" id="29"/>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0" id="30"/>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1" id="31"/>
            <p:cNvGrpSpPr/>
            <p:nvPr/>
          </p:nvGrpSpPr>
          <p:grpSpPr>
            <a:xfrm rot="0">
              <a:off x="2131428" y="1419311"/>
              <a:ext cx="183882" cy="183969"/>
              <a:chOff x="0" y="0"/>
              <a:chExt cx="1811417" cy="1812273"/>
            </a:xfrm>
          </p:grpSpPr>
          <p:sp>
            <p:nvSpPr>
              <p:cNvPr name="Freeform 32" id="32"/>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3" id="33"/>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4" id="34"/>
            <p:cNvGrpSpPr/>
            <p:nvPr/>
          </p:nvGrpSpPr>
          <p:grpSpPr>
            <a:xfrm rot="0">
              <a:off x="2131428" y="2136398"/>
              <a:ext cx="183882" cy="183969"/>
              <a:chOff x="0" y="0"/>
              <a:chExt cx="1811417" cy="1812273"/>
            </a:xfrm>
          </p:grpSpPr>
          <p:sp>
            <p:nvSpPr>
              <p:cNvPr name="Freeform 35" id="35"/>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6" id="36"/>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sp>
        <p:nvSpPr>
          <p:cNvPr name="Freeform 37" id="37"/>
          <p:cNvSpPr/>
          <p:nvPr/>
        </p:nvSpPr>
        <p:spPr>
          <a:xfrm flipH="false" flipV="false" rot="0">
            <a:off x="7193141" y="205558"/>
            <a:ext cx="3051671" cy="2130671"/>
          </a:xfrm>
          <a:custGeom>
            <a:avLst/>
            <a:gdLst/>
            <a:ahLst/>
            <a:cxnLst/>
            <a:rect r="r" b="b" t="t" l="l"/>
            <a:pathLst>
              <a:path h="2130671" w="3051671">
                <a:moveTo>
                  <a:pt x="0" y="0"/>
                </a:moveTo>
                <a:lnTo>
                  <a:pt x="3051670" y="0"/>
                </a:lnTo>
                <a:lnTo>
                  <a:pt x="3051670" y="2130672"/>
                </a:lnTo>
                <a:lnTo>
                  <a:pt x="0" y="2130672"/>
                </a:lnTo>
                <a:lnTo>
                  <a:pt x="0" y="0"/>
                </a:lnTo>
                <a:close/>
              </a:path>
            </a:pathLst>
          </a:custGeom>
          <a:blipFill>
            <a:blip r:embed="rId2"/>
            <a:stretch>
              <a:fillRect l="0" t="0" r="-65074" b="0"/>
            </a:stretch>
          </a:blipFill>
        </p:spPr>
      </p:sp>
      <p:sp>
        <p:nvSpPr>
          <p:cNvPr name="TextBox 38" id="38"/>
          <p:cNvSpPr txBox="true"/>
          <p:nvPr/>
        </p:nvSpPr>
        <p:spPr>
          <a:xfrm rot="0">
            <a:off x="4708703" y="2480713"/>
            <a:ext cx="8020546" cy="1189355"/>
          </a:xfrm>
          <a:prstGeom prst="rect">
            <a:avLst/>
          </a:prstGeom>
        </p:spPr>
        <p:txBody>
          <a:bodyPr anchor="t" rtlCol="false" tIns="0" lIns="0" bIns="0" rIns="0">
            <a:spAutoFit/>
          </a:bodyPr>
          <a:lstStyle/>
          <a:p>
            <a:pPr algn="ctr">
              <a:lnSpc>
                <a:spcPts val="3219"/>
              </a:lnSpc>
            </a:pPr>
            <a:r>
              <a:rPr lang="en-US" b="true" sz="2299" spc="1106">
                <a:solidFill>
                  <a:srgbClr val="000000"/>
                </a:solidFill>
                <a:latin typeface="Open Sans 2 Bold"/>
                <a:ea typeface="Open Sans 2 Bold"/>
                <a:cs typeface="Open Sans 2 Bold"/>
                <a:sym typeface="Open Sans 2 Bold"/>
              </a:rPr>
              <a:t>Rapport </a:t>
            </a:r>
          </a:p>
          <a:p>
            <a:pPr algn="ctr">
              <a:lnSpc>
                <a:spcPts val="3219"/>
              </a:lnSpc>
            </a:pPr>
            <a:r>
              <a:rPr lang="en-US" b="true" sz="2299" spc="1106">
                <a:solidFill>
                  <a:srgbClr val="000000"/>
                </a:solidFill>
                <a:latin typeface="Open Sans 2 Bold"/>
                <a:ea typeface="Open Sans 2 Bold"/>
                <a:cs typeface="Open Sans 2 Bold"/>
                <a:sym typeface="Open Sans 2 Bold"/>
              </a:rPr>
              <a:t>de Projet </a:t>
            </a:r>
            <a:r>
              <a:rPr lang="en-US" b="true" sz="2299" spc="1106">
                <a:solidFill>
                  <a:srgbClr val="000000"/>
                </a:solidFill>
                <a:latin typeface="Open Sans 2 Bold"/>
                <a:ea typeface="Open Sans 2 Bold"/>
                <a:cs typeface="Open Sans 2 Bold"/>
                <a:sym typeface="Open Sans 2 Bold"/>
              </a:rPr>
              <a:t>Réseau </a:t>
            </a:r>
          </a:p>
          <a:p>
            <a:pPr algn="ctr">
              <a:lnSpc>
                <a:spcPts val="3219"/>
              </a:lnSpc>
            </a:pPr>
          </a:p>
        </p:txBody>
      </p:sp>
      <p:sp>
        <p:nvSpPr>
          <p:cNvPr name="TextBox 39" id="39"/>
          <p:cNvSpPr txBox="true"/>
          <p:nvPr/>
        </p:nvSpPr>
        <p:spPr>
          <a:xfrm rot="0">
            <a:off x="4328979" y="4842860"/>
            <a:ext cx="9062003" cy="1531620"/>
          </a:xfrm>
          <a:prstGeom prst="rect">
            <a:avLst/>
          </a:prstGeom>
        </p:spPr>
        <p:txBody>
          <a:bodyPr anchor="t" rtlCol="false" tIns="0" lIns="0" bIns="0" rIns="0">
            <a:spAutoFit/>
          </a:bodyPr>
          <a:lstStyle/>
          <a:p>
            <a:pPr algn="ctr">
              <a:lnSpc>
                <a:spcPts val="5880"/>
              </a:lnSpc>
            </a:pPr>
            <a:r>
              <a:rPr lang="en-US" b="true" sz="4200" spc="-138">
                <a:solidFill>
                  <a:srgbClr val="000000"/>
                </a:solidFill>
                <a:latin typeface="Helvetica World Bold"/>
                <a:ea typeface="Helvetica World Bold"/>
                <a:cs typeface="Helvetica World Bold"/>
                <a:sym typeface="Helvetica World Bold"/>
              </a:rPr>
              <a:t>DNS, LDAP, HTTPS, FTP, SMTP, IMAP </a:t>
            </a:r>
          </a:p>
          <a:p>
            <a:pPr algn="ctr">
              <a:lnSpc>
                <a:spcPts val="5880"/>
              </a:lnSpc>
            </a:pPr>
          </a:p>
        </p:txBody>
      </p:sp>
      <p:sp>
        <p:nvSpPr>
          <p:cNvPr name="TextBox 40" id="40"/>
          <p:cNvSpPr txBox="true"/>
          <p:nvPr/>
        </p:nvSpPr>
        <p:spPr>
          <a:xfrm rot="0">
            <a:off x="594438" y="7412355"/>
            <a:ext cx="2913013" cy="1554480"/>
          </a:xfrm>
          <a:prstGeom prst="rect">
            <a:avLst/>
          </a:prstGeom>
        </p:spPr>
        <p:txBody>
          <a:bodyPr anchor="t" rtlCol="false" tIns="0" lIns="0" bIns="0" rIns="0">
            <a:spAutoFit/>
          </a:bodyPr>
          <a:lstStyle/>
          <a:p>
            <a:pPr algn="l">
              <a:lnSpc>
                <a:spcPts val="2520"/>
              </a:lnSpc>
            </a:pPr>
            <a:r>
              <a:rPr lang="en-US" sz="1800" b="true">
                <a:solidFill>
                  <a:srgbClr val="000000"/>
                </a:solidFill>
                <a:latin typeface="Open Sans 1 Bold"/>
                <a:ea typeface="Open Sans 1 Bold"/>
                <a:cs typeface="Open Sans 1 Bold"/>
                <a:sym typeface="Open Sans 1 Bold"/>
              </a:rPr>
              <a:t>Réalisé par : </a:t>
            </a:r>
          </a:p>
          <a:p>
            <a:pPr algn="l">
              <a:lnSpc>
                <a:spcPts val="2520"/>
              </a:lnSpc>
            </a:pPr>
            <a:r>
              <a:rPr lang="en-US" sz="1800" b="true">
                <a:solidFill>
                  <a:srgbClr val="000000"/>
                </a:solidFill>
                <a:latin typeface="Open Sans 1 Bold"/>
                <a:ea typeface="Open Sans 1 Bold"/>
                <a:cs typeface="Open Sans 1 Bold"/>
                <a:sym typeface="Open Sans 1 Bold"/>
              </a:rPr>
              <a:t>Yassine Noureddine</a:t>
            </a:r>
          </a:p>
          <a:p>
            <a:pPr algn="l">
              <a:lnSpc>
                <a:spcPts val="2520"/>
              </a:lnSpc>
            </a:pPr>
            <a:r>
              <a:rPr lang="en-US" sz="1800" b="true">
                <a:solidFill>
                  <a:srgbClr val="000000"/>
                </a:solidFill>
                <a:latin typeface="Open Sans 1 Bold"/>
                <a:ea typeface="Open Sans 1 Bold"/>
                <a:cs typeface="Open Sans 1 Bold"/>
                <a:sym typeface="Open Sans 1 Bold"/>
              </a:rPr>
              <a:t>Slimani Mohamed Amine </a:t>
            </a:r>
          </a:p>
          <a:p>
            <a:pPr algn="l">
              <a:lnSpc>
                <a:spcPts val="2520"/>
              </a:lnSpc>
            </a:pPr>
            <a:r>
              <a:rPr lang="en-US" sz="1800" b="true">
                <a:solidFill>
                  <a:srgbClr val="000000"/>
                </a:solidFill>
                <a:latin typeface="Open Sans 1 Bold"/>
                <a:ea typeface="Open Sans 1 Bold"/>
                <a:cs typeface="Open Sans 1 Bold"/>
                <a:sym typeface="Open Sans 1 Bold"/>
              </a:rPr>
              <a:t>Assadiki Zaid </a:t>
            </a:r>
          </a:p>
          <a:p>
            <a:pPr algn="l">
              <a:lnSpc>
                <a:spcPts val="2520"/>
              </a:lnSpc>
            </a:pPr>
          </a:p>
        </p:txBody>
      </p:sp>
      <p:sp>
        <p:nvSpPr>
          <p:cNvPr name="TextBox 41" id="41"/>
          <p:cNvSpPr txBox="true"/>
          <p:nvPr/>
        </p:nvSpPr>
        <p:spPr>
          <a:xfrm rot="0">
            <a:off x="14896506" y="7491327"/>
            <a:ext cx="1653778" cy="925830"/>
          </a:xfrm>
          <a:prstGeom prst="rect">
            <a:avLst/>
          </a:prstGeom>
        </p:spPr>
        <p:txBody>
          <a:bodyPr anchor="t" rtlCol="false" tIns="0" lIns="0" bIns="0" rIns="0">
            <a:spAutoFit/>
          </a:bodyPr>
          <a:lstStyle/>
          <a:p>
            <a:pPr algn="ctr">
              <a:lnSpc>
                <a:spcPts val="2520"/>
              </a:lnSpc>
            </a:pPr>
            <a:r>
              <a:rPr lang="en-US" sz="1800" b="true">
                <a:solidFill>
                  <a:srgbClr val="000000"/>
                </a:solidFill>
                <a:latin typeface="Open Sans 1 Bold"/>
                <a:ea typeface="Open Sans 1 Bold"/>
                <a:cs typeface="Open Sans 1 Bold"/>
                <a:sym typeface="Open Sans 1 Bold"/>
              </a:rPr>
              <a:t>Encadré par : </a:t>
            </a:r>
          </a:p>
          <a:p>
            <a:pPr algn="ctr">
              <a:lnSpc>
                <a:spcPts val="2520"/>
              </a:lnSpc>
            </a:pPr>
            <a:r>
              <a:rPr lang="en-US" sz="1800" b="true">
                <a:solidFill>
                  <a:srgbClr val="000000"/>
                </a:solidFill>
                <a:latin typeface="Open Sans 1 Bold"/>
                <a:ea typeface="Open Sans 1 Bold"/>
                <a:cs typeface="Open Sans 1 Bold"/>
                <a:sym typeface="Open Sans 1 Bold"/>
              </a:rPr>
              <a:t>Rghioui Anass </a:t>
            </a:r>
          </a:p>
          <a:p>
            <a:pPr algn="ctr">
              <a:lnSpc>
                <a:spcPts val="2520"/>
              </a:lnSpc>
            </a:pPr>
          </a:p>
        </p:txBody>
      </p:sp>
      <p:sp>
        <p:nvSpPr>
          <p:cNvPr name="TextBox 42" id="42"/>
          <p:cNvSpPr txBox="true"/>
          <p:nvPr/>
        </p:nvSpPr>
        <p:spPr>
          <a:xfrm rot="0">
            <a:off x="7299270" y="8938260"/>
            <a:ext cx="2315617" cy="925830"/>
          </a:xfrm>
          <a:prstGeom prst="rect">
            <a:avLst/>
          </a:prstGeom>
        </p:spPr>
        <p:txBody>
          <a:bodyPr anchor="t" rtlCol="false" tIns="0" lIns="0" bIns="0" rIns="0">
            <a:spAutoFit/>
          </a:bodyPr>
          <a:lstStyle/>
          <a:p>
            <a:pPr algn="ctr">
              <a:lnSpc>
                <a:spcPts val="2520"/>
              </a:lnSpc>
            </a:pPr>
            <a:r>
              <a:rPr lang="en-US" sz="1800" b="true">
                <a:solidFill>
                  <a:srgbClr val="000000"/>
                </a:solidFill>
                <a:latin typeface="Open Sans 1 Bold"/>
                <a:ea typeface="Open Sans 1 Bold"/>
                <a:cs typeface="Open Sans 1 Bold"/>
                <a:sym typeface="Open Sans 1 Bold"/>
              </a:rPr>
              <a:t>Année universitaire </a:t>
            </a:r>
          </a:p>
          <a:p>
            <a:pPr algn="ctr">
              <a:lnSpc>
                <a:spcPts val="2520"/>
              </a:lnSpc>
            </a:pPr>
            <a:r>
              <a:rPr lang="en-US" sz="1800" b="true">
                <a:solidFill>
                  <a:srgbClr val="000000"/>
                </a:solidFill>
                <a:latin typeface="Open Sans 1 Bold"/>
                <a:ea typeface="Open Sans 1 Bold"/>
                <a:cs typeface="Open Sans 1 Bold"/>
                <a:sym typeface="Open Sans 1 Bold"/>
              </a:rPr>
              <a:t>2024/2025 </a:t>
            </a:r>
          </a:p>
          <a:p>
            <a:pPr algn="ctr">
              <a:lnSpc>
                <a:spcPts val="252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385" y="0"/>
            <a:ext cx="19249214" cy="10349560"/>
          </a:xfrm>
          <a:custGeom>
            <a:avLst/>
            <a:gdLst/>
            <a:ahLst/>
            <a:cxnLst/>
            <a:rect r="r" b="b" t="t" l="l"/>
            <a:pathLst>
              <a:path h="10349560" w="19249214">
                <a:moveTo>
                  <a:pt x="0" y="0"/>
                </a:moveTo>
                <a:lnTo>
                  <a:pt x="19249214" y="0"/>
                </a:lnTo>
                <a:lnTo>
                  <a:pt x="19249214" y="10349560"/>
                </a:lnTo>
                <a:lnTo>
                  <a:pt x="0" y="10349560"/>
                </a:lnTo>
                <a:lnTo>
                  <a:pt x="0" y="0"/>
                </a:lnTo>
                <a:close/>
              </a:path>
            </a:pathLst>
          </a:custGeom>
          <a:blipFill>
            <a:blip r:embed="rId2"/>
            <a:stretch>
              <a:fillRect l="0" t="0" r="0" b="-461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576" y="-110640"/>
            <a:ext cx="17101724" cy="8670207"/>
          </a:xfrm>
          <a:custGeom>
            <a:avLst/>
            <a:gdLst/>
            <a:ahLst/>
            <a:cxnLst/>
            <a:rect r="r" b="b" t="t" l="l"/>
            <a:pathLst>
              <a:path h="8670207" w="17101724">
                <a:moveTo>
                  <a:pt x="0" y="0"/>
                </a:moveTo>
                <a:lnTo>
                  <a:pt x="17101724" y="0"/>
                </a:lnTo>
                <a:lnTo>
                  <a:pt x="17101724" y="8670207"/>
                </a:lnTo>
                <a:lnTo>
                  <a:pt x="0" y="8670207"/>
                </a:lnTo>
                <a:lnTo>
                  <a:pt x="0" y="0"/>
                </a:lnTo>
                <a:close/>
              </a:path>
            </a:pathLst>
          </a:custGeom>
          <a:blipFill>
            <a:blip r:embed="rId2"/>
            <a:stretch>
              <a:fillRect l="0" t="0" r="0" b="-10951"/>
            </a:stretch>
          </a:blipFill>
        </p:spPr>
      </p:sp>
      <p:sp>
        <p:nvSpPr>
          <p:cNvPr name="Freeform 3" id="3"/>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39" y="-217410"/>
            <a:ext cx="18308279" cy="10342040"/>
          </a:xfrm>
          <a:custGeom>
            <a:avLst/>
            <a:gdLst/>
            <a:ahLst/>
            <a:cxnLst/>
            <a:rect r="r" b="b" t="t" l="l"/>
            <a:pathLst>
              <a:path h="10342040" w="18308279">
                <a:moveTo>
                  <a:pt x="0" y="0"/>
                </a:moveTo>
                <a:lnTo>
                  <a:pt x="18308280" y="0"/>
                </a:lnTo>
                <a:lnTo>
                  <a:pt x="18308280" y="10342040"/>
                </a:lnTo>
                <a:lnTo>
                  <a:pt x="0" y="10342040"/>
                </a:lnTo>
                <a:lnTo>
                  <a:pt x="0" y="0"/>
                </a:lnTo>
                <a:close/>
              </a:path>
            </a:pathLst>
          </a:custGeom>
          <a:blipFill>
            <a:blip r:embed="rId2"/>
            <a:stretch>
              <a:fillRect l="-3320" t="0" r="-3320" b="-619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5706" y="-1138581"/>
            <a:ext cx="14798807" cy="7765580"/>
          </a:xfrm>
          <a:custGeom>
            <a:avLst/>
            <a:gdLst/>
            <a:ahLst/>
            <a:cxnLst/>
            <a:rect r="r" b="b" t="t" l="l"/>
            <a:pathLst>
              <a:path h="7765580" w="14798807">
                <a:moveTo>
                  <a:pt x="0" y="0"/>
                </a:moveTo>
                <a:lnTo>
                  <a:pt x="14798807" y="0"/>
                </a:lnTo>
                <a:lnTo>
                  <a:pt x="14798807" y="7765581"/>
                </a:lnTo>
                <a:lnTo>
                  <a:pt x="0" y="7765581"/>
                </a:lnTo>
                <a:lnTo>
                  <a:pt x="0" y="0"/>
                </a:lnTo>
                <a:close/>
              </a:path>
            </a:pathLst>
          </a:custGeom>
          <a:blipFill>
            <a:blip r:embed="rId2"/>
            <a:stretch>
              <a:fillRect l="0" t="0" r="0" b="-7195"/>
            </a:stretch>
          </a:blipFill>
        </p:spPr>
      </p:sp>
      <p:sp>
        <p:nvSpPr>
          <p:cNvPr name="Freeform 3" id="3"/>
          <p:cNvSpPr/>
          <p:nvPr/>
        </p:nvSpPr>
        <p:spPr>
          <a:xfrm flipH="false" flipV="false" rot="0">
            <a:off x="4862815" y="5475684"/>
            <a:ext cx="11301259" cy="2302632"/>
          </a:xfrm>
          <a:custGeom>
            <a:avLst/>
            <a:gdLst/>
            <a:ahLst/>
            <a:cxnLst/>
            <a:rect r="r" b="b" t="t" l="l"/>
            <a:pathLst>
              <a:path h="2302632" w="11301259">
                <a:moveTo>
                  <a:pt x="0" y="0"/>
                </a:moveTo>
                <a:lnTo>
                  <a:pt x="11301259" y="0"/>
                </a:lnTo>
                <a:lnTo>
                  <a:pt x="11301259" y="2302631"/>
                </a:lnTo>
                <a:lnTo>
                  <a:pt x="0" y="2302631"/>
                </a:lnTo>
                <a:lnTo>
                  <a:pt x="0" y="0"/>
                </a:lnTo>
                <a:close/>
              </a:path>
            </a:pathLst>
          </a:custGeom>
          <a:blipFill>
            <a:blip r:embed="rId3"/>
            <a:stretch>
              <a:fillRect l="0" t="0" r="0" b="0"/>
            </a:stretch>
          </a:blipFill>
        </p:spPr>
      </p:sp>
      <p:grpSp>
        <p:nvGrpSpPr>
          <p:cNvPr name="Group 4" id="4"/>
          <p:cNvGrpSpPr/>
          <p:nvPr/>
        </p:nvGrpSpPr>
        <p:grpSpPr>
          <a:xfrm rot="0">
            <a:off x="4683261" y="5264311"/>
            <a:ext cx="11781958" cy="2514004"/>
            <a:chOff x="0" y="0"/>
            <a:chExt cx="3103067" cy="662125"/>
          </a:xfrm>
        </p:grpSpPr>
        <p:sp>
          <p:nvSpPr>
            <p:cNvPr name="Freeform 5" id="5"/>
            <p:cNvSpPr/>
            <p:nvPr/>
          </p:nvSpPr>
          <p:spPr>
            <a:xfrm flipH="false" flipV="false" rot="0">
              <a:off x="0" y="0"/>
              <a:ext cx="3103067" cy="662125"/>
            </a:xfrm>
            <a:custGeom>
              <a:avLst/>
              <a:gdLst/>
              <a:ahLst/>
              <a:cxnLst/>
              <a:rect r="r" b="b" t="t" l="l"/>
              <a:pathLst>
                <a:path h="662125" w="3103067">
                  <a:moveTo>
                    <a:pt x="0" y="0"/>
                  </a:moveTo>
                  <a:lnTo>
                    <a:pt x="3103067" y="0"/>
                  </a:lnTo>
                  <a:lnTo>
                    <a:pt x="3103067" y="662125"/>
                  </a:lnTo>
                  <a:lnTo>
                    <a:pt x="0" y="662125"/>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28575"/>
              <a:ext cx="3103067" cy="690700"/>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144" y="-1677323"/>
            <a:ext cx="9357572" cy="8722446"/>
          </a:xfrm>
          <a:custGeom>
            <a:avLst/>
            <a:gdLst/>
            <a:ahLst/>
            <a:cxnLst/>
            <a:rect r="r" b="b" t="t" l="l"/>
            <a:pathLst>
              <a:path h="8722446" w="9357572">
                <a:moveTo>
                  <a:pt x="0" y="0"/>
                </a:moveTo>
                <a:lnTo>
                  <a:pt x="9357572" y="0"/>
                </a:lnTo>
                <a:lnTo>
                  <a:pt x="9357572" y="8722446"/>
                </a:lnTo>
                <a:lnTo>
                  <a:pt x="0" y="8722446"/>
                </a:lnTo>
                <a:lnTo>
                  <a:pt x="0" y="0"/>
                </a:lnTo>
                <a:close/>
              </a:path>
            </a:pathLst>
          </a:custGeom>
          <a:blipFill>
            <a:blip r:embed="rId2"/>
            <a:stretch>
              <a:fillRect l="0" t="0" r="-65711" b="0"/>
            </a:stretch>
          </a:blipFill>
        </p:spPr>
      </p:sp>
      <p:sp>
        <p:nvSpPr>
          <p:cNvPr name="Freeform 3" id="3"/>
          <p:cNvSpPr/>
          <p:nvPr/>
        </p:nvSpPr>
        <p:spPr>
          <a:xfrm flipH="false" flipV="false" rot="0">
            <a:off x="5591056" y="4060616"/>
            <a:ext cx="11301259" cy="3996474"/>
          </a:xfrm>
          <a:custGeom>
            <a:avLst/>
            <a:gdLst/>
            <a:ahLst/>
            <a:cxnLst/>
            <a:rect r="r" b="b" t="t" l="l"/>
            <a:pathLst>
              <a:path h="3996474" w="11301259">
                <a:moveTo>
                  <a:pt x="0" y="0"/>
                </a:moveTo>
                <a:lnTo>
                  <a:pt x="11301259" y="0"/>
                </a:lnTo>
                <a:lnTo>
                  <a:pt x="11301259" y="3996475"/>
                </a:lnTo>
                <a:lnTo>
                  <a:pt x="0" y="3996475"/>
                </a:lnTo>
                <a:lnTo>
                  <a:pt x="0" y="0"/>
                </a:lnTo>
                <a:close/>
              </a:path>
            </a:pathLst>
          </a:custGeom>
          <a:blipFill>
            <a:blip r:embed="rId3"/>
            <a:stretch>
              <a:fillRect l="0" t="0" r="0" b="-31493"/>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6609" y="181634"/>
            <a:ext cx="19101217" cy="10744435"/>
          </a:xfrm>
          <a:custGeom>
            <a:avLst/>
            <a:gdLst/>
            <a:ahLst/>
            <a:cxnLst/>
            <a:rect r="r" b="b" t="t" l="l"/>
            <a:pathLst>
              <a:path h="10744435" w="19101217">
                <a:moveTo>
                  <a:pt x="0" y="0"/>
                </a:moveTo>
                <a:lnTo>
                  <a:pt x="19101218" y="0"/>
                </a:lnTo>
                <a:lnTo>
                  <a:pt x="19101218" y="10744435"/>
                </a:lnTo>
                <a:lnTo>
                  <a:pt x="0" y="10744435"/>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48836" cy="10794522"/>
          </a:xfrm>
          <a:custGeom>
            <a:avLst/>
            <a:gdLst/>
            <a:ahLst/>
            <a:cxnLst/>
            <a:rect r="r" b="b" t="t" l="l"/>
            <a:pathLst>
              <a:path h="10794522" w="18948836">
                <a:moveTo>
                  <a:pt x="0" y="0"/>
                </a:moveTo>
                <a:lnTo>
                  <a:pt x="18948836" y="0"/>
                </a:lnTo>
                <a:lnTo>
                  <a:pt x="18948836" y="10794522"/>
                </a:lnTo>
                <a:lnTo>
                  <a:pt x="0" y="10794522"/>
                </a:lnTo>
                <a:lnTo>
                  <a:pt x="0" y="0"/>
                </a:lnTo>
                <a:close/>
              </a:path>
            </a:pathLst>
          </a:custGeom>
          <a:blipFill>
            <a:blip r:embed="rId2"/>
            <a:stretch>
              <a:fillRect l="-637" t="0" r="-637"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299266" cy="10855837"/>
          </a:xfrm>
          <a:custGeom>
            <a:avLst/>
            <a:gdLst/>
            <a:ahLst/>
            <a:cxnLst/>
            <a:rect r="r" b="b" t="t" l="l"/>
            <a:pathLst>
              <a:path h="10855837" w="19299266">
                <a:moveTo>
                  <a:pt x="0" y="0"/>
                </a:moveTo>
                <a:lnTo>
                  <a:pt x="19299266" y="0"/>
                </a:lnTo>
                <a:lnTo>
                  <a:pt x="19299266" y="10855837"/>
                </a:lnTo>
                <a:lnTo>
                  <a:pt x="0" y="10855837"/>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70813"/>
            <a:ext cx="18549490" cy="10889844"/>
          </a:xfrm>
          <a:custGeom>
            <a:avLst/>
            <a:gdLst/>
            <a:ahLst/>
            <a:cxnLst/>
            <a:rect r="r" b="b" t="t" l="l"/>
            <a:pathLst>
              <a:path h="10889844" w="18549490">
                <a:moveTo>
                  <a:pt x="0" y="0"/>
                </a:moveTo>
                <a:lnTo>
                  <a:pt x="18549490" y="0"/>
                </a:lnTo>
                <a:lnTo>
                  <a:pt x="18549490" y="10889844"/>
                </a:lnTo>
                <a:lnTo>
                  <a:pt x="0" y="10889844"/>
                </a:lnTo>
                <a:lnTo>
                  <a:pt x="0" y="0"/>
                </a:lnTo>
                <a:close/>
              </a:path>
            </a:pathLst>
          </a:custGeom>
          <a:blipFill>
            <a:blip r:embed="rId2"/>
            <a:stretch>
              <a:fillRect l="-2183" t="0" r="-2183" b="0"/>
            </a:stretch>
          </a:blipFill>
        </p:spPr>
      </p:sp>
      <p:grpSp>
        <p:nvGrpSpPr>
          <p:cNvPr name="Group 3" id="3"/>
          <p:cNvGrpSpPr/>
          <p:nvPr/>
        </p:nvGrpSpPr>
        <p:grpSpPr>
          <a:xfrm rot="0">
            <a:off x="15201900" y="6575981"/>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03868" y="325013"/>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2"/>
            <a:stretch>
              <a:fillRect l="0" t="0" r="0" b="0"/>
            </a:stretch>
          </a:blipFill>
        </p:spPr>
      </p:sp>
      <p:grpSp>
        <p:nvGrpSpPr>
          <p:cNvPr name="Group 3" id="3"/>
          <p:cNvGrpSpPr/>
          <p:nvPr/>
        </p:nvGrpSpPr>
        <p:grpSpPr>
          <a:xfrm rot="0">
            <a:off x="7444806" y="4687432"/>
            <a:ext cx="3105170" cy="3086100"/>
            <a:chOff x="0" y="0"/>
            <a:chExt cx="817823" cy="812800"/>
          </a:xfrm>
        </p:grpSpPr>
        <p:sp>
          <p:nvSpPr>
            <p:cNvPr name="Freeform 4" id="4"/>
            <p:cNvSpPr/>
            <p:nvPr/>
          </p:nvSpPr>
          <p:spPr>
            <a:xfrm flipH="false" flipV="false" rot="0">
              <a:off x="0" y="0"/>
              <a:ext cx="817823" cy="812800"/>
            </a:xfrm>
            <a:custGeom>
              <a:avLst/>
              <a:gdLst/>
              <a:ahLst/>
              <a:cxnLst/>
              <a:rect r="r" b="b" t="t" l="l"/>
              <a:pathLst>
                <a:path h="812800" w="817823">
                  <a:moveTo>
                    <a:pt x="0" y="0"/>
                  </a:moveTo>
                  <a:lnTo>
                    <a:pt x="817823" y="0"/>
                  </a:lnTo>
                  <a:lnTo>
                    <a:pt x="817823" y="812800"/>
                  </a:lnTo>
                  <a:lnTo>
                    <a:pt x="0" y="812800"/>
                  </a:lnTo>
                  <a:close/>
                </a:path>
              </a:pathLst>
            </a:custGeom>
            <a:solidFill>
              <a:srgbClr val="FFFFFF"/>
            </a:solidFill>
          </p:spPr>
        </p:sp>
        <p:sp>
          <p:nvSpPr>
            <p:cNvPr name="TextBox 5" id="5"/>
            <p:cNvSpPr txBox="true"/>
            <p:nvPr/>
          </p:nvSpPr>
          <p:spPr>
            <a:xfrm>
              <a:off x="0" y="-38100"/>
              <a:ext cx="817823"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178636" y="4667164"/>
            <a:ext cx="11301259" cy="4591136"/>
          </a:xfrm>
          <a:custGeom>
            <a:avLst/>
            <a:gdLst/>
            <a:ahLst/>
            <a:cxnLst/>
            <a:rect r="r" b="b" t="t" l="l"/>
            <a:pathLst>
              <a:path h="4591136" w="11301259">
                <a:moveTo>
                  <a:pt x="0" y="0"/>
                </a:moveTo>
                <a:lnTo>
                  <a:pt x="11301259" y="0"/>
                </a:lnTo>
                <a:lnTo>
                  <a:pt x="11301259" y="4591136"/>
                </a:lnTo>
                <a:lnTo>
                  <a:pt x="0" y="4591136"/>
                </a:lnTo>
                <a:lnTo>
                  <a:pt x="0" y="0"/>
                </a:lnTo>
                <a:close/>
              </a:path>
            </a:pathLst>
          </a:custGeom>
          <a:blipFill>
            <a:blip r:embed="rId3"/>
            <a:stretch>
              <a:fillRect l="0" t="-28" r="0" b="-28"/>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019320" y="2901697"/>
            <a:ext cx="1400485" cy="6468579"/>
            <a:chOff x="0" y="0"/>
            <a:chExt cx="368852" cy="1703659"/>
          </a:xfrm>
        </p:grpSpPr>
        <p:sp>
          <p:nvSpPr>
            <p:cNvPr name="Freeform 3" id="3"/>
            <p:cNvSpPr/>
            <p:nvPr/>
          </p:nvSpPr>
          <p:spPr>
            <a:xfrm flipH="false" flipV="false" rot="0">
              <a:off x="0" y="0"/>
              <a:ext cx="368852" cy="1703659"/>
            </a:xfrm>
            <a:custGeom>
              <a:avLst/>
              <a:gdLst/>
              <a:ahLst/>
              <a:cxnLst/>
              <a:rect r="r" b="b" t="t" l="l"/>
              <a:pathLst>
                <a:path h="1703659" w="368852">
                  <a:moveTo>
                    <a:pt x="0" y="0"/>
                  </a:moveTo>
                  <a:lnTo>
                    <a:pt x="368852" y="0"/>
                  </a:lnTo>
                  <a:lnTo>
                    <a:pt x="368852" y="1703659"/>
                  </a:lnTo>
                  <a:lnTo>
                    <a:pt x="0" y="1703659"/>
                  </a:lnTo>
                  <a:close/>
                </a:path>
              </a:pathLst>
            </a:custGeom>
            <a:solidFill>
              <a:srgbClr val="84A2AE"/>
            </a:solidFill>
          </p:spPr>
        </p:sp>
        <p:sp>
          <p:nvSpPr>
            <p:cNvPr name="TextBox 4" id="4"/>
            <p:cNvSpPr txBox="true"/>
            <p:nvPr/>
          </p:nvSpPr>
          <p:spPr>
            <a:xfrm>
              <a:off x="0" y="-19050"/>
              <a:ext cx="368852" cy="1722709"/>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4980992" y="1036994"/>
            <a:ext cx="7416941" cy="1686342"/>
          </a:xfrm>
          <a:prstGeom prst="rect">
            <a:avLst/>
          </a:prstGeom>
        </p:spPr>
        <p:txBody>
          <a:bodyPr anchor="t" rtlCol="false" tIns="0" lIns="0" bIns="0" rIns="0">
            <a:spAutoFit/>
          </a:bodyPr>
          <a:lstStyle/>
          <a:p>
            <a:pPr algn="ctr">
              <a:lnSpc>
                <a:spcPts val="13774"/>
              </a:lnSpc>
            </a:pPr>
            <a:r>
              <a:rPr lang="en-US" b="true" sz="9981" spc="978">
                <a:solidFill>
                  <a:srgbClr val="84A2AE"/>
                </a:solidFill>
                <a:latin typeface="Oswald Bold"/>
                <a:ea typeface="Oswald Bold"/>
                <a:cs typeface="Oswald Bold"/>
                <a:sym typeface="Oswald Bold"/>
              </a:rPr>
              <a:t>SOMMAIRE</a:t>
            </a:r>
          </a:p>
        </p:txBody>
      </p:sp>
      <p:sp>
        <p:nvSpPr>
          <p:cNvPr name="TextBox 6" id="6"/>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7" id="7"/>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8" id="8"/>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9" id="9"/>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0" id="10"/>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11" id="11"/>
          <p:cNvSpPr txBox="true"/>
          <p:nvPr/>
        </p:nvSpPr>
        <p:spPr>
          <a:xfrm rot="0">
            <a:off x="6607430"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INTRODUCTION</a:t>
            </a:r>
          </a:p>
        </p:txBody>
      </p:sp>
      <p:sp>
        <p:nvSpPr>
          <p:cNvPr name="TextBox 12" id="12"/>
          <p:cNvSpPr txBox="true"/>
          <p:nvPr/>
        </p:nvSpPr>
        <p:spPr>
          <a:xfrm rot="0">
            <a:off x="6607430" y="4127355"/>
            <a:ext cx="9098356"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CONFIGURATION D’UN SERVEUR DNS AVEC BIND </a:t>
            </a:r>
          </a:p>
          <a:p>
            <a:pPr algn="l">
              <a:lnSpc>
                <a:spcPts val="3483"/>
              </a:lnSpc>
            </a:pPr>
          </a:p>
        </p:txBody>
      </p:sp>
      <p:sp>
        <p:nvSpPr>
          <p:cNvPr name="TextBox 13" id="13"/>
          <p:cNvSpPr txBox="true"/>
          <p:nvPr/>
        </p:nvSpPr>
        <p:spPr>
          <a:xfrm rot="0">
            <a:off x="6607430" y="5047445"/>
            <a:ext cx="10116691"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INSTALLATION ET CONFIGURATION DU SERVEUR LDAP </a:t>
            </a:r>
          </a:p>
          <a:p>
            <a:pPr algn="l" marL="0" indent="0" lvl="0">
              <a:lnSpc>
                <a:spcPts val="3483"/>
              </a:lnSpc>
              <a:spcBef>
                <a:spcPct val="0"/>
              </a:spcBef>
            </a:pPr>
          </a:p>
        </p:txBody>
      </p:sp>
      <p:sp>
        <p:nvSpPr>
          <p:cNvPr name="TextBox 14" id="14"/>
          <p:cNvSpPr txBox="true"/>
          <p:nvPr/>
        </p:nvSpPr>
        <p:spPr>
          <a:xfrm rot="0">
            <a:off x="6607430" y="5841663"/>
            <a:ext cx="9527672"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CONFIGURATION D’UN SERVEUR HTTPS </a:t>
            </a:r>
          </a:p>
          <a:p>
            <a:pPr algn="l" marL="0" indent="0" lvl="0">
              <a:lnSpc>
                <a:spcPts val="3483"/>
              </a:lnSpc>
              <a:spcBef>
                <a:spcPct val="0"/>
              </a:spcBef>
            </a:pPr>
          </a:p>
        </p:txBody>
      </p:sp>
      <p:sp>
        <p:nvSpPr>
          <p:cNvPr name="TextBox 15" id="15"/>
          <p:cNvSpPr txBox="true"/>
          <p:nvPr/>
        </p:nvSpPr>
        <p:spPr>
          <a:xfrm rot="0">
            <a:off x="6607430" y="6642507"/>
            <a:ext cx="8834161"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INSTALLATION ET CONFIGURATION DE FTP </a:t>
            </a:r>
          </a:p>
          <a:p>
            <a:pPr algn="l" marL="0" indent="0" lvl="0">
              <a:lnSpc>
                <a:spcPts val="3483"/>
              </a:lnSpc>
              <a:spcBef>
                <a:spcPct val="0"/>
              </a:spcBef>
            </a:pPr>
          </a:p>
        </p:txBody>
      </p:sp>
      <p:sp>
        <p:nvSpPr>
          <p:cNvPr name="TextBox 16" id="16"/>
          <p:cNvSpPr txBox="true"/>
          <p:nvPr/>
        </p:nvSpPr>
        <p:spPr>
          <a:xfrm rot="0">
            <a:off x="5250954" y="7293057"/>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06</a:t>
            </a:r>
          </a:p>
        </p:txBody>
      </p:sp>
      <p:sp>
        <p:nvSpPr>
          <p:cNvPr name="TextBox 17" id="17"/>
          <p:cNvSpPr txBox="true"/>
          <p:nvPr/>
        </p:nvSpPr>
        <p:spPr>
          <a:xfrm rot="0">
            <a:off x="5250954" y="8083632"/>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07</a:t>
            </a:r>
          </a:p>
        </p:txBody>
      </p:sp>
      <p:sp>
        <p:nvSpPr>
          <p:cNvPr name="TextBox 18" id="18"/>
          <p:cNvSpPr txBox="true"/>
          <p:nvPr/>
        </p:nvSpPr>
        <p:spPr>
          <a:xfrm rot="0">
            <a:off x="6607430" y="7461106"/>
            <a:ext cx="10651870"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INSTALLATIONETCONFIGURATIONDUSERVEURDEMESSAGERIE </a:t>
            </a:r>
          </a:p>
          <a:p>
            <a:pPr algn="l" marL="0" indent="0" lvl="0">
              <a:lnSpc>
                <a:spcPts val="3483"/>
              </a:lnSpc>
              <a:spcBef>
                <a:spcPct val="0"/>
              </a:spcBef>
            </a:pPr>
          </a:p>
        </p:txBody>
      </p:sp>
      <p:sp>
        <p:nvSpPr>
          <p:cNvPr name="TextBox 19" id="19"/>
          <p:cNvSpPr txBox="true"/>
          <p:nvPr/>
        </p:nvSpPr>
        <p:spPr>
          <a:xfrm rot="0">
            <a:off x="6607430" y="8242156"/>
            <a:ext cx="8834161"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1031" y="248733"/>
            <a:ext cx="13330247" cy="7498264"/>
          </a:xfrm>
          <a:custGeom>
            <a:avLst/>
            <a:gdLst/>
            <a:ahLst/>
            <a:cxnLst/>
            <a:rect r="r" b="b" t="t" l="l"/>
            <a:pathLst>
              <a:path h="7498264" w="13330247">
                <a:moveTo>
                  <a:pt x="0" y="0"/>
                </a:moveTo>
                <a:lnTo>
                  <a:pt x="13330247" y="0"/>
                </a:lnTo>
                <a:lnTo>
                  <a:pt x="13330247" y="7498264"/>
                </a:lnTo>
                <a:lnTo>
                  <a:pt x="0" y="7498264"/>
                </a:lnTo>
                <a:lnTo>
                  <a:pt x="0" y="0"/>
                </a:lnTo>
                <a:close/>
              </a:path>
            </a:pathLst>
          </a:custGeom>
          <a:blipFill>
            <a:blip r:embed="rId2"/>
            <a:stretch>
              <a:fillRect l="0" t="0" r="0" b="0"/>
            </a:stretch>
          </a:blipFill>
        </p:spPr>
      </p:sp>
      <p:grpSp>
        <p:nvGrpSpPr>
          <p:cNvPr name="Group 3" id="3"/>
          <p:cNvGrpSpPr/>
          <p:nvPr/>
        </p:nvGrpSpPr>
        <p:grpSpPr>
          <a:xfrm rot="0">
            <a:off x="11319574" y="5431157"/>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450809" y="4866987"/>
            <a:ext cx="11301259" cy="4944339"/>
          </a:xfrm>
          <a:custGeom>
            <a:avLst/>
            <a:gdLst/>
            <a:ahLst/>
            <a:cxnLst/>
            <a:rect r="r" b="b" t="t" l="l"/>
            <a:pathLst>
              <a:path h="4944339" w="11301259">
                <a:moveTo>
                  <a:pt x="0" y="0"/>
                </a:moveTo>
                <a:lnTo>
                  <a:pt x="11301258" y="0"/>
                </a:lnTo>
                <a:lnTo>
                  <a:pt x="11301258" y="4944339"/>
                </a:lnTo>
                <a:lnTo>
                  <a:pt x="0" y="4944339"/>
                </a:lnTo>
                <a:lnTo>
                  <a:pt x="0" y="0"/>
                </a:lnTo>
                <a:close/>
              </a:path>
            </a:pathLst>
          </a:custGeom>
          <a:blipFill>
            <a:blip r:embed="rId3"/>
            <a:stretch>
              <a:fillRect l="0" t="-52" r="0" b="-2548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82483" y="-494992"/>
            <a:ext cx="13911510" cy="7825225"/>
          </a:xfrm>
          <a:custGeom>
            <a:avLst/>
            <a:gdLst/>
            <a:ahLst/>
            <a:cxnLst/>
            <a:rect r="r" b="b" t="t" l="l"/>
            <a:pathLst>
              <a:path h="7825225" w="13911510">
                <a:moveTo>
                  <a:pt x="0" y="0"/>
                </a:moveTo>
                <a:lnTo>
                  <a:pt x="13911510" y="0"/>
                </a:lnTo>
                <a:lnTo>
                  <a:pt x="13911510" y="7825225"/>
                </a:lnTo>
                <a:lnTo>
                  <a:pt x="0" y="7825225"/>
                </a:lnTo>
                <a:lnTo>
                  <a:pt x="0" y="0"/>
                </a:lnTo>
                <a:close/>
              </a:path>
            </a:pathLst>
          </a:custGeom>
          <a:blipFill>
            <a:blip r:embed="rId2"/>
            <a:stretch>
              <a:fillRect l="0" t="0" r="0" b="0"/>
            </a:stretch>
          </a:blipFill>
        </p:spPr>
      </p:sp>
      <p:grpSp>
        <p:nvGrpSpPr>
          <p:cNvPr name="Group 3" id="3"/>
          <p:cNvGrpSpPr/>
          <p:nvPr/>
        </p:nvGrpSpPr>
        <p:grpSpPr>
          <a:xfrm rot="0">
            <a:off x="7600950" y="514350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301422" y="4542799"/>
            <a:ext cx="12271711" cy="5321268"/>
          </a:xfrm>
          <a:custGeom>
            <a:avLst/>
            <a:gdLst/>
            <a:ahLst/>
            <a:cxnLst/>
            <a:rect r="r" b="b" t="t" l="l"/>
            <a:pathLst>
              <a:path h="5321268" w="12271711">
                <a:moveTo>
                  <a:pt x="0" y="0"/>
                </a:moveTo>
                <a:lnTo>
                  <a:pt x="12271712" y="0"/>
                </a:lnTo>
                <a:lnTo>
                  <a:pt x="12271712" y="5321268"/>
                </a:lnTo>
                <a:lnTo>
                  <a:pt x="0" y="5321268"/>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100722" cy="10744156"/>
          </a:xfrm>
          <a:custGeom>
            <a:avLst/>
            <a:gdLst/>
            <a:ahLst/>
            <a:cxnLst/>
            <a:rect r="r" b="b" t="t" l="l"/>
            <a:pathLst>
              <a:path h="10744156" w="19100722">
                <a:moveTo>
                  <a:pt x="0" y="0"/>
                </a:moveTo>
                <a:lnTo>
                  <a:pt x="19100722" y="0"/>
                </a:lnTo>
                <a:lnTo>
                  <a:pt x="19100722" y="10744156"/>
                </a:lnTo>
                <a:lnTo>
                  <a:pt x="0" y="10744156"/>
                </a:lnTo>
                <a:lnTo>
                  <a:pt x="0" y="0"/>
                </a:lnTo>
                <a:close/>
              </a:path>
            </a:pathLst>
          </a:custGeom>
          <a:blipFill>
            <a:blip r:embed="rId2"/>
            <a:stretch>
              <a:fillRect l="0" t="0" r="0" b="0"/>
            </a:stretch>
          </a:blipFill>
        </p:spPr>
      </p:sp>
      <p:sp>
        <p:nvSpPr>
          <p:cNvPr name="Freeform 3" id="3"/>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33858" y="0"/>
            <a:ext cx="17554371" cy="9038189"/>
          </a:xfrm>
          <a:custGeom>
            <a:avLst/>
            <a:gdLst/>
            <a:ahLst/>
            <a:cxnLst/>
            <a:rect r="r" b="b" t="t" l="l"/>
            <a:pathLst>
              <a:path h="9038189" w="17554371">
                <a:moveTo>
                  <a:pt x="0" y="0"/>
                </a:moveTo>
                <a:lnTo>
                  <a:pt x="17554371" y="0"/>
                </a:lnTo>
                <a:lnTo>
                  <a:pt x="17554371" y="9038189"/>
                </a:lnTo>
                <a:lnTo>
                  <a:pt x="0" y="9038189"/>
                </a:lnTo>
                <a:lnTo>
                  <a:pt x="0" y="0"/>
                </a:lnTo>
                <a:close/>
              </a:path>
            </a:pathLst>
          </a:custGeom>
          <a:blipFill>
            <a:blip r:embed="rId2"/>
            <a:stretch>
              <a:fillRect l="0" t="0" r="0" b="-9251"/>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051648" cy="10716552"/>
          </a:xfrm>
          <a:custGeom>
            <a:avLst/>
            <a:gdLst/>
            <a:ahLst/>
            <a:cxnLst/>
            <a:rect r="r" b="b" t="t" l="l"/>
            <a:pathLst>
              <a:path h="10716552" w="19051648">
                <a:moveTo>
                  <a:pt x="0" y="0"/>
                </a:moveTo>
                <a:lnTo>
                  <a:pt x="19051648" y="0"/>
                </a:lnTo>
                <a:lnTo>
                  <a:pt x="19051648" y="10716552"/>
                </a:lnTo>
                <a:lnTo>
                  <a:pt x="0" y="1071655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94936" y="-237109"/>
            <a:ext cx="15008022" cy="7954609"/>
          </a:xfrm>
          <a:custGeom>
            <a:avLst/>
            <a:gdLst/>
            <a:ahLst/>
            <a:cxnLst/>
            <a:rect r="r" b="b" t="t" l="l"/>
            <a:pathLst>
              <a:path h="7954609" w="15008022">
                <a:moveTo>
                  <a:pt x="0" y="0"/>
                </a:moveTo>
                <a:lnTo>
                  <a:pt x="15008022" y="0"/>
                </a:lnTo>
                <a:lnTo>
                  <a:pt x="15008022" y="7954609"/>
                </a:lnTo>
                <a:lnTo>
                  <a:pt x="0" y="7954609"/>
                </a:lnTo>
                <a:lnTo>
                  <a:pt x="0" y="0"/>
                </a:lnTo>
                <a:close/>
              </a:path>
            </a:pathLst>
          </a:custGeom>
          <a:blipFill>
            <a:blip r:embed="rId2"/>
            <a:stretch>
              <a:fillRect l="0" t="0" r="0" b="-6127"/>
            </a:stretch>
          </a:blipFill>
        </p:spPr>
      </p:sp>
      <p:sp>
        <p:nvSpPr>
          <p:cNvPr name="Freeform 3" id="3"/>
          <p:cNvSpPr/>
          <p:nvPr/>
        </p:nvSpPr>
        <p:spPr>
          <a:xfrm flipH="false" flipV="false" rot="0">
            <a:off x="5260643" y="6415464"/>
            <a:ext cx="11520729" cy="2604072"/>
          </a:xfrm>
          <a:custGeom>
            <a:avLst/>
            <a:gdLst/>
            <a:ahLst/>
            <a:cxnLst/>
            <a:rect r="r" b="b" t="t" l="l"/>
            <a:pathLst>
              <a:path h="2604072" w="11520729">
                <a:moveTo>
                  <a:pt x="0" y="0"/>
                </a:moveTo>
                <a:lnTo>
                  <a:pt x="11520729" y="0"/>
                </a:lnTo>
                <a:lnTo>
                  <a:pt x="11520729" y="2604072"/>
                </a:lnTo>
                <a:lnTo>
                  <a:pt x="0" y="2604072"/>
                </a:lnTo>
                <a:lnTo>
                  <a:pt x="0" y="0"/>
                </a:lnTo>
                <a:close/>
              </a:path>
            </a:pathLst>
          </a:custGeom>
          <a:blipFill>
            <a:blip r:embed="rId3"/>
            <a:stretch>
              <a:fillRect l="0" t="0" r="0" b="-7047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6158" y="-1452434"/>
            <a:ext cx="9207462" cy="8798693"/>
          </a:xfrm>
          <a:custGeom>
            <a:avLst/>
            <a:gdLst/>
            <a:ahLst/>
            <a:cxnLst/>
            <a:rect r="r" b="b" t="t" l="l"/>
            <a:pathLst>
              <a:path h="8798693" w="9207462">
                <a:moveTo>
                  <a:pt x="0" y="0"/>
                </a:moveTo>
                <a:lnTo>
                  <a:pt x="9207463" y="0"/>
                </a:lnTo>
                <a:lnTo>
                  <a:pt x="9207463" y="8798694"/>
                </a:lnTo>
                <a:lnTo>
                  <a:pt x="0" y="8798694"/>
                </a:lnTo>
                <a:lnTo>
                  <a:pt x="0" y="0"/>
                </a:lnTo>
                <a:close/>
              </a:path>
            </a:pathLst>
          </a:custGeom>
          <a:blipFill>
            <a:blip r:embed="rId2"/>
            <a:stretch>
              <a:fillRect l="0" t="0" r="-69885" b="0"/>
            </a:stretch>
          </a:blipFill>
        </p:spPr>
      </p:sp>
      <p:sp>
        <p:nvSpPr>
          <p:cNvPr name="Freeform 3" id="3"/>
          <p:cNvSpPr/>
          <p:nvPr/>
        </p:nvSpPr>
        <p:spPr>
          <a:xfrm flipH="false" flipV="false" rot="0">
            <a:off x="5774474" y="3663335"/>
            <a:ext cx="10415649" cy="6460873"/>
          </a:xfrm>
          <a:custGeom>
            <a:avLst/>
            <a:gdLst/>
            <a:ahLst/>
            <a:cxnLst/>
            <a:rect r="r" b="b" t="t" l="l"/>
            <a:pathLst>
              <a:path h="6460873" w="10415649">
                <a:moveTo>
                  <a:pt x="0" y="0"/>
                </a:moveTo>
                <a:lnTo>
                  <a:pt x="10415649" y="0"/>
                </a:lnTo>
                <a:lnTo>
                  <a:pt x="10415649" y="6460873"/>
                </a:lnTo>
                <a:lnTo>
                  <a:pt x="0" y="6460873"/>
                </a:lnTo>
                <a:lnTo>
                  <a:pt x="0" y="0"/>
                </a:lnTo>
                <a:close/>
              </a:path>
            </a:pathLst>
          </a:custGeom>
          <a:blipFill>
            <a:blip r:embed="rId3"/>
            <a:stretch>
              <a:fillRect l="-431" t="-1429" r="-431" b="0"/>
            </a:stretch>
          </a:blipFill>
        </p:spPr>
      </p:sp>
      <p:sp>
        <p:nvSpPr>
          <p:cNvPr name="TextBox 4" id="4"/>
          <p:cNvSpPr txBox="true"/>
          <p:nvPr/>
        </p:nvSpPr>
        <p:spPr>
          <a:xfrm rot="0">
            <a:off x="0" y="5086350"/>
            <a:ext cx="4722936" cy="4813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1"/>
                <a:ea typeface="Open Sans 1"/>
                <a:cs typeface="Open Sans 1"/>
                <a:sym typeface="Open Sans 1"/>
              </a:rPr>
              <a:t>Par FileZilla: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00853" y="1850798"/>
            <a:ext cx="4722936" cy="6585403"/>
          </a:xfrm>
          <a:custGeom>
            <a:avLst/>
            <a:gdLst/>
            <a:ahLst/>
            <a:cxnLst/>
            <a:rect r="r" b="b" t="t" l="l"/>
            <a:pathLst>
              <a:path h="6585403" w="4722936">
                <a:moveTo>
                  <a:pt x="0" y="0"/>
                </a:moveTo>
                <a:lnTo>
                  <a:pt x="4722936" y="0"/>
                </a:lnTo>
                <a:lnTo>
                  <a:pt x="4722936" y="6585404"/>
                </a:lnTo>
                <a:lnTo>
                  <a:pt x="0" y="6585404"/>
                </a:lnTo>
                <a:lnTo>
                  <a:pt x="0" y="0"/>
                </a:lnTo>
                <a:close/>
              </a:path>
            </a:pathLst>
          </a:custGeom>
          <a:blipFill>
            <a:blip r:embed="rId2"/>
            <a:stretch>
              <a:fillRect l="0" t="0" r="0" b="0"/>
            </a:stretch>
          </a:blipFill>
        </p:spPr>
      </p:sp>
      <p:sp>
        <p:nvSpPr>
          <p:cNvPr name="TextBox 3" id="3"/>
          <p:cNvSpPr txBox="true"/>
          <p:nvPr/>
        </p:nvSpPr>
        <p:spPr>
          <a:xfrm rot="0">
            <a:off x="1028700" y="2503224"/>
            <a:ext cx="4722936" cy="481330"/>
          </a:xfrm>
          <a:prstGeom prst="rect">
            <a:avLst/>
          </a:prstGeom>
        </p:spPr>
        <p:txBody>
          <a:bodyPr anchor="t" rtlCol="false" tIns="0" lIns="0" bIns="0" rIns="0">
            <a:spAutoFit/>
          </a:bodyPr>
          <a:lstStyle/>
          <a:p>
            <a:pPr algn="ctr">
              <a:lnSpc>
                <a:spcPts val="3919"/>
              </a:lnSpc>
            </a:pPr>
            <a:r>
              <a:rPr lang="en-US" sz="2799">
                <a:solidFill>
                  <a:srgbClr val="000000"/>
                </a:solidFill>
                <a:latin typeface="Open Sans 1"/>
                <a:ea typeface="Open Sans 1"/>
                <a:cs typeface="Open Sans 1"/>
                <a:sym typeface="Open Sans 1"/>
              </a:rPr>
              <a:t>Par ligne commmande: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057100" cy="10719619"/>
          </a:xfrm>
          <a:custGeom>
            <a:avLst/>
            <a:gdLst/>
            <a:ahLst/>
            <a:cxnLst/>
            <a:rect r="r" b="b" t="t" l="l"/>
            <a:pathLst>
              <a:path h="10719619" w="19057100">
                <a:moveTo>
                  <a:pt x="0" y="0"/>
                </a:moveTo>
                <a:lnTo>
                  <a:pt x="19057100" y="0"/>
                </a:lnTo>
                <a:lnTo>
                  <a:pt x="19057100" y="10719619"/>
                </a:lnTo>
                <a:lnTo>
                  <a:pt x="0" y="10719619"/>
                </a:lnTo>
                <a:lnTo>
                  <a:pt x="0" y="0"/>
                </a:lnTo>
                <a:close/>
              </a:path>
            </a:pathLst>
          </a:custGeom>
          <a:blipFill>
            <a:blip r:embed="rId2"/>
            <a:stretch>
              <a:fillRect l="0" t="0" r="0" b="0"/>
            </a:stretch>
          </a:blipFill>
        </p:spPr>
      </p:sp>
      <p:grpSp>
        <p:nvGrpSpPr>
          <p:cNvPr name="Group 3" id="3"/>
          <p:cNvGrpSpPr/>
          <p:nvPr/>
        </p:nvGrpSpPr>
        <p:grpSpPr>
          <a:xfrm rot="0">
            <a:off x="7612140" y="2705239"/>
            <a:ext cx="2672065" cy="870454"/>
            <a:chOff x="0" y="0"/>
            <a:chExt cx="703754" cy="229255"/>
          </a:xfrm>
        </p:grpSpPr>
        <p:sp>
          <p:nvSpPr>
            <p:cNvPr name="Freeform 4" id="4"/>
            <p:cNvSpPr/>
            <p:nvPr/>
          </p:nvSpPr>
          <p:spPr>
            <a:xfrm flipH="false" flipV="false" rot="0">
              <a:off x="0" y="0"/>
              <a:ext cx="703754" cy="229255"/>
            </a:xfrm>
            <a:custGeom>
              <a:avLst/>
              <a:gdLst/>
              <a:ahLst/>
              <a:cxnLst/>
              <a:rect r="r" b="b" t="t" l="l"/>
              <a:pathLst>
                <a:path h="229255" w="703754">
                  <a:moveTo>
                    <a:pt x="0" y="0"/>
                  </a:moveTo>
                  <a:lnTo>
                    <a:pt x="703754" y="0"/>
                  </a:lnTo>
                  <a:lnTo>
                    <a:pt x="703754" y="229255"/>
                  </a:lnTo>
                  <a:lnTo>
                    <a:pt x="0" y="229255"/>
                  </a:lnTo>
                  <a:close/>
                </a:path>
              </a:pathLst>
            </a:custGeom>
            <a:solidFill>
              <a:srgbClr val="052761"/>
            </a:solidFill>
          </p:spPr>
        </p:sp>
        <p:sp>
          <p:nvSpPr>
            <p:cNvPr name="TextBox 5" id="5"/>
            <p:cNvSpPr txBox="true"/>
            <p:nvPr/>
          </p:nvSpPr>
          <p:spPr>
            <a:xfrm>
              <a:off x="0" y="-38100"/>
              <a:ext cx="703754" cy="26735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27747" y="1738626"/>
            <a:ext cx="2672065" cy="870454"/>
            <a:chOff x="0" y="0"/>
            <a:chExt cx="703754" cy="229255"/>
          </a:xfrm>
        </p:grpSpPr>
        <p:sp>
          <p:nvSpPr>
            <p:cNvPr name="Freeform 7" id="7"/>
            <p:cNvSpPr/>
            <p:nvPr/>
          </p:nvSpPr>
          <p:spPr>
            <a:xfrm flipH="false" flipV="false" rot="0">
              <a:off x="0" y="0"/>
              <a:ext cx="703754" cy="229255"/>
            </a:xfrm>
            <a:custGeom>
              <a:avLst/>
              <a:gdLst/>
              <a:ahLst/>
              <a:cxnLst/>
              <a:rect r="r" b="b" t="t" l="l"/>
              <a:pathLst>
                <a:path h="229255" w="703754">
                  <a:moveTo>
                    <a:pt x="0" y="0"/>
                  </a:moveTo>
                  <a:lnTo>
                    <a:pt x="703754" y="0"/>
                  </a:lnTo>
                  <a:lnTo>
                    <a:pt x="703754" y="229255"/>
                  </a:lnTo>
                  <a:lnTo>
                    <a:pt x="0" y="229255"/>
                  </a:lnTo>
                  <a:close/>
                </a:path>
              </a:pathLst>
            </a:custGeom>
            <a:solidFill>
              <a:srgbClr val="052761"/>
            </a:solidFill>
          </p:spPr>
        </p:sp>
        <p:sp>
          <p:nvSpPr>
            <p:cNvPr name="TextBox 8" id="8"/>
            <p:cNvSpPr txBox="true"/>
            <p:nvPr/>
          </p:nvSpPr>
          <p:spPr>
            <a:xfrm>
              <a:off x="0" y="-38100"/>
              <a:ext cx="703754" cy="26735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49416" y="1544818"/>
            <a:ext cx="2672065" cy="481330"/>
          </a:xfrm>
          <a:prstGeom prst="rect">
            <a:avLst/>
          </a:prstGeom>
        </p:spPr>
        <p:txBody>
          <a:bodyPr anchor="t" rtlCol="false" tIns="0" lIns="0" bIns="0" rIns="0">
            <a:spAutoFit/>
          </a:bodyPr>
          <a:lstStyle/>
          <a:p>
            <a:pPr algn="ctr">
              <a:lnSpc>
                <a:spcPts val="3919"/>
              </a:lnSpc>
            </a:pPr>
            <a:r>
              <a:rPr lang="en-US" sz="2799" b="true">
                <a:solidFill>
                  <a:srgbClr val="FFFFFF"/>
                </a:solidFill>
                <a:latin typeface="Open Sans 1 Bold"/>
                <a:ea typeface="Open Sans 1 Bold"/>
                <a:cs typeface="Open Sans 1 Bold"/>
                <a:sym typeface="Open Sans 1 Bold"/>
              </a:rPr>
              <a:t>SMTP</a:t>
            </a:r>
          </a:p>
        </p:txBody>
      </p:sp>
      <p:sp>
        <p:nvSpPr>
          <p:cNvPr name="TextBox 10" id="10"/>
          <p:cNvSpPr txBox="true"/>
          <p:nvPr/>
        </p:nvSpPr>
        <p:spPr>
          <a:xfrm rot="0">
            <a:off x="7883370" y="2871226"/>
            <a:ext cx="2672065" cy="481330"/>
          </a:xfrm>
          <a:prstGeom prst="rect">
            <a:avLst/>
          </a:prstGeom>
        </p:spPr>
        <p:txBody>
          <a:bodyPr anchor="t" rtlCol="false" tIns="0" lIns="0" bIns="0" rIns="0">
            <a:spAutoFit/>
          </a:bodyPr>
          <a:lstStyle/>
          <a:p>
            <a:pPr algn="ctr">
              <a:lnSpc>
                <a:spcPts val="3919"/>
              </a:lnSpc>
            </a:pPr>
            <a:r>
              <a:rPr lang="en-US" sz="2799" b="true">
                <a:solidFill>
                  <a:srgbClr val="FFFFFF"/>
                </a:solidFill>
                <a:latin typeface="Open Sans 1 Bold"/>
                <a:ea typeface="Open Sans 1 Bold"/>
                <a:cs typeface="Open Sans 1 Bold"/>
                <a:sym typeface="Open Sans 1 Bold"/>
              </a:rPr>
              <a:t>IMAP</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176" y="2992681"/>
            <a:ext cx="10470069" cy="6660159"/>
          </a:xfrm>
          <a:custGeom>
            <a:avLst/>
            <a:gdLst/>
            <a:ahLst/>
            <a:cxnLst/>
            <a:rect r="r" b="b" t="t" l="l"/>
            <a:pathLst>
              <a:path h="6660159" w="10470069">
                <a:moveTo>
                  <a:pt x="0" y="0"/>
                </a:moveTo>
                <a:lnTo>
                  <a:pt x="10470069" y="0"/>
                </a:lnTo>
                <a:lnTo>
                  <a:pt x="10470069" y="6660160"/>
                </a:lnTo>
                <a:lnTo>
                  <a:pt x="0" y="6660160"/>
                </a:lnTo>
                <a:lnTo>
                  <a:pt x="0" y="0"/>
                </a:lnTo>
                <a:close/>
              </a:path>
            </a:pathLst>
          </a:custGeom>
          <a:blipFill>
            <a:blip r:embed="rId2"/>
            <a:stretch>
              <a:fillRect l="0" t="-21818" r="-62435" b="-21818"/>
            </a:stretch>
          </a:blipFill>
        </p:spPr>
      </p:sp>
      <p:sp>
        <p:nvSpPr>
          <p:cNvPr name="Freeform 3" id="3"/>
          <p:cNvSpPr/>
          <p:nvPr/>
        </p:nvSpPr>
        <p:spPr>
          <a:xfrm flipH="false" flipV="false" rot="0">
            <a:off x="0" y="0"/>
            <a:ext cx="19045416" cy="3568359"/>
          </a:xfrm>
          <a:custGeom>
            <a:avLst/>
            <a:gdLst/>
            <a:ahLst/>
            <a:cxnLst/>
            <a:rect r="r" b="b" t="t" l="l"/>
            <a:pathLst>
              <a:path h="3568359" w="19045416">
                <a:moveTo>
                  <a:pt x="0" y="0"/>
                </a:moveTo>
                <a:lnTo>
                  <a:pt x="19045416" y="0"/>
                </a:lnTo>
                <a:lnTo>
                  <a:pt x="19045416" y="3568359"/>
                </a:lnTo>
                <a:lnTo>
                  <a:pt x="0" y="3568359"/>
                </a:lnTo>
                <a:lnTo>
                  <a:pt x="0" y="0"/>
                </a:lnTo>
                <a:close/>
              </a:path>
            </a:pathLst>
          </a:custGeom>
          <a:blipFill>
            <a:blip r:embed="rId3"/>
            <a:stretch>
              <a:fillRect l="0" t="0" r="0" b="-200223"/>
            </a:stretch>
          </a:blipFill>
        </p:spPr>
      </p:sp>
      <p:grpSp>
        <p:nvGrpSpPr>
          <p:cNvPr name="Group 4" id="4"/>
          <p:cNvGrpSpPr/>
          <p:nvPr/>
        </p:nvGrpSpPr>
        <p:grpSpPr>
          <a:xfrm rot="0">
            <a:off x="4811586" y="1449631"/>
            <a:ext cx="2425461" cy="810566"/>
            <a:chOff x="0" y="0"/>
            <a:chExt cx="638805" cy="213482"/>
          </a:xfrm>
        </p:grpSpPr>
        <p:sp>
          <p:nvSpPr>
            <p:cNvPr name="Freeform 5" id="5"/>
            <p:cNvSpPr/>
            <p:nvPr/>
          </p:nvSpPr>
          <p:spPr>
            <a:xfrm flipH="false" flipV="false" rot="0">
              <a:off x="0" y="0"/>
              <a:ext cx="638805" cy="213482"/>
            </a:xfrm>
            <a:custGeom>
              <a:avLst/>
              <a:gdLst/>
              <a:ahLst/>
              <a:cxnLst/>
              <a:rect r="r" b="b" t="t" l="l"/>
              <a:pathLst>
                <a:path h="213482" w="638805">
                  <a:moveTo>
                    <a:pt x="0" y="0"/>
                  </a:moveTo>
                  <a:lnTo>
                    <a:pt x="638805" y="0"/>
                  </a:lnTo>
                  <a:lnTo>
                    <a:pt x="638805" y="213482"/>
                  </a:lnTo>
                  <a:lnTo>
                    <a:pt x="0" y="213482"/>
                  </a:lnTo>
                  <a:close/>
                </a:path>
              </a:pathLst>
            </a:custGeom>
            <a:solidFill>
              <a:srgbClr val="E0E3E5"/>
            </a:solidFill>
          </p:spPr>
        </p:sp>
        <p:sp>
          <p:nvSpPr>
            <p:cNvPr name="TextBox 6" id="6"/>
            <p:cNvSpPr txBox="true"/>
            <p:nvPr/>
          </p:nvSpPr>
          <p:spPr>
            <a:xfrm>
              <a:off x="0" y="-38100"/>
              <a:ext cx="638805" cy="25158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255482" y="1620908"/>
            <a:ext cx="2425461" cy="639289"/>
            <a:chOff x="0" y="0"/>
            <a:chExt cx="638805" cy="168372"/>
          </a:xfrm>
        </p:grpSpPr>
        <p:sp>
          <p:nvSpPr>
            <p:cNvPr name="Freeform 8" id="8"/>
            <p:cNvSpPr/>
            <p:nvPr/>
          </p:nvSpPr>
          <p:spPr>
            <a:xfrm flipH="false" flipV="false" rot="0">
              <a:off x="0" y="0"/>
              <a:ext cx="638805" cy="168372"/>
            </a:xfrm>
            <a:custGeom>
              <a:avLst/>
              <a:gdLst/>
              <a:ahLst/>
              <a:cxnLst/>
              <a:rect r="r" b="b" t="t" l="l"/>
              <a:pathLst>
                <a:path h="168372" w="638805">
                  <a:moveTo>
                    <a:pt x="0" y="0"/>
                  </a:moveTo>
                  <a:lnTo>
                    <a:pt x="638805" y="0"/>
                  </a:lnTo>
                  <a:lnTo>
                    <a:pt x="638805" y="168372"/>
                  </a:lnTo>
                  <a:lnTo>
                    <a:pt x="0" y="168372"/>
                  </a:lnTo>
                  <a:close/>
                </a:path>
              </a:pathLst>
            </a:custGeom>
            <a:solidFill>
              <a:srgbClr val="E0E3E5"/>
            </a:solidFill>
          </p:spPr>
        </p:sp>
        <p:sp>
          <p:nvSpPr>
            <p:cNvPr name="TextBox 9" id="9"/>
            <p:cNvSpPr txBox="true"/>
            <p:nvPr/>
          </p:nvSpPr>
          <p:spPr>
            <a:xfrm>
              <a:off x="0" y="-38100"/>
              <a:ext cx="638805" cy="20647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811586" y="1373102"/>
            <a:ext cx="242546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user 1</a:t>
            </a:r>
          </a:p>
        </p:txBody>
      </p:sp>
      <p:sp>
        <p:nvSpPr>
          <p:cNvPr name="TextBox 11" id="11"/>
          <p:cNvSpPr txBox="true"/>
          <p:nvPr/>
        </p:nvSpPr>
        <p:spPr>
          <a:xfrm rot="0">
            <a:off x="12059737" y="1449380"/>
            <a:ext cx="242546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user 2</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862963"/>
            <a:ext cx="4170611"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Introduction</a:t>
            </a:r>
          </a:p>
        </p:txBody>
      </p:sp>
      <p:sp>
        <p:nvSpPr>
          <p:cNvPr name="TextBox 3" id="3"/>
          <p:cNvSpPr txBox="true"/>
          <p:nvPr/>
        </p:nvSpPr>
        <p:spPr>
          <a:xfrm rot="0">
            <a:off x="1028700" y="3434810"/>
            <a:ext cx="14794041" cy="4939030"/>
          </a:xfrm>
          <a:prstGeom prst="rect">
            <a:avLst/>
          </a:prstGeom>
        </p:spPr>
        <p:txBody>
          <a:bodyPr anchor="t" rtlCol="false" tIns="0" lIns="0" bIns="0" rIns="0">
            <a:spAutoFit/>
          </a:bodyPr>
          <a:lstStyle/>
          <a:p>
            <a:pPr algn="l">
              <a:lnSpc>
                <a:spcPts val="3919"/>
              </a:lnSpc>
            </a:pPr>
            <a:r>
              <a:rPr lang="en-US" sz="2799">
                <a:solidFill>
                  <a:srgbClr val="000000"/>
                </a:solidFill>
                <a:latin typeface="Open Sans 1"/>
                <a:ea typeface="Open Sans 1"/>
                <a:cs typeface="Open Sans 1"/>
                <a:sym typeface="Open Sans 1"/>
              </a:rPr>
              <a:t>Dans un contexte marqué par une évolution rapide des technologies numériques, notre projet vise à configurer les principaux protocoles réseau (DNS, HTTPS, FTP, SMTP, IMAP, et LDAP) pour garantir connectivité, sécurité et performance. Nous avons mis en œuvre des solutions robustes pour la résolution des noms de domaine, la communication sécurisée via HTTPS, la gestion efficace des fichiers et des courriels, ainsi que l'administration centralisée des utilisateurs et des ressources grâce à LDAP. En surmontant des défis techniques tels que la compatibilité, la sécurité avancée, et la protection contre les attaques, ce projet offre une infrastructure réseau résiliente et performante, répondant aux exigences actuelles et futures.</a:t>
            </a:r>
          </a:p>
          <a:p>
            <a:pPr algn="l">
              <a:lnSpc>
                <a:spcPts val="391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721962" cy="9469851"/>
          </a:xfrm>
          <a:custGeom>
            <a:avLst/>
            <a:gdLst/>
            <a:ahLst/>
            <a:cxnLst/>
            <a:rect r="r" b="b" t="t" l="l"/>
            <a:pathLst>
              <a:path h="9469851" w="18721962">
                <a:moveTo>
                  <a:pt x="0" y="0"/>
                </a:moveTo>
                <a:lnTo>
                  <a:pt x="18721962" y="0"/>
                </a:lnTo>
                <a:lnTo>
                  <a:pt x="18721962" y="9469851"/>
                </a:lnTo>
                <a:lnTo>
                  <a:pt x="0" y="9469851"/>
                </a:lnTo>
                <a:lnTo>
                  <a:pt x="0" y="0"/>
                </a:lnTo>
                <a:close/>
              </a:path>
            </a:pathLst>
          </a:custGeom>
          <a:blipFill>
            <a:blip r:embed="rId2"/>
            <a:stretch>
              <a:fillRect l="0" t="-2809" r="0" b="-8396"/>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085" y="-2300002"/>
            <a:ext cx="11386229" cy="10588801"/>
          </a:xfrm>
          <a:custGeom>
            <a:avLst/>
            <a:gdLst/>
            <a:ahLst/>
            <a:cxnLst/>
            <a:rect r="r" b="b" t="t" l="l"/>
            <a:pathLst>
              <a:path h="10588801" w="11386229">
                <a:moveTo>
                  <a:pt x="0" y="0"/>
                </a:moveTo>
                <a:lnTo>
                  <a:pt x="11386230" y="0"/>
                </a:lnTo>
                <a:lnTo>
                  <a:pt x="11386230" y="10588800"/>
                </a:lnTo>
                <a:lnTo>
                  <a:pt x="0" y="10588800"/>
                </a:lnTo>
                <a:lnTo>
                  <a:pt x="0" y="0"/>
                </a:lnTo>
                <a:close/>
              </a:path>
            </a:pathLst>
          </a:custGeom>
          <a:blipFill>
            <a:blip r:embed="rId2"/>
            <a:stretch>
              <a:fillRect l="-65327" t="0" r="0" b="0"/>
            </a:stretch>
          </a:blipFill>
        </p:spPr>
      </p:sp>
      <p:sp>
        <p:nvSpPr>
          <p:cNvPr name="Freeform 3" id="3"/>
          <p:cNvSpPr/>
          <p:nvPr/>
        </p:nvSpPr>
        <p:spPr>
          <a:xfrm flipH="false" flipV="false" rot="0">
            <a:off x="6484049" y="4118661"/>
            <a:ext cx="8404141" cy="6168339"/>
          </a:xfrm>
          <a:custGeom>
            <a:avLst/>
            <a:gdLst/>
            <a:ahLst/>
            <a:cxnLst/>
            <a:rect r="r" b="b" t="t" l="l"/>
            <a:pathLst>
              <a:path h="6168339" w="8404141">
                <a:moveTo>
                  <a:pt x="0" y="0"/>
                </a:moveTo>
                <a:lnTo>
                  <a:pt x="8404141" y="0"/>
                </a:lnTo>
                <a:lnTo>
                  <a:pt x="8404141" y="6168339"/>
                </a:lnTo>
                <a:lnTo>
                  <a:pt x="0" y="6168339"/>
                </a:lnTo>
                <a:lnTo>
                  <a:pt x="0" y="0"/>
                </a:lnTo>
                <a:close/>
              </a:path>
            </a:pathLst>
          </a:custGeom>
          <a:blipFill>
            <a:blip r:embed="rId3"/>
            <a:stretch>
              <a:fillRect l="0" t="0" r="0" b="0"/>
            </a:stretch>
          </a:blipFill>
        </p:spPr>
      </p:sp>
      <p:sp>
        <p:nvSpPr>
          <p:cNvPr name="Freeform 4" id="4"/>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44681"/>
            <a:ext cx="9406614" cy="7920013"/>
          </a:xfrm>
          <a:custGeom>
            <a:avLst/>
            <a:gdLst/>
            <a:ahLst/>
            <a:cxnLst/>
            <a:rect r="r" b="b" t="t" l="l"/>
            <a:pathLst>
              <a:path h="7920013" w="9406614">
                <a:moveTo>
                  <a:pt x="0" y="0"/>
                </a:moveTo>
                <a:lnTo>
                  <a:pt x="9406614" y="0"/>
                </a:lnTo>
                <a:lnTo>
                  <a:pt x="9406614" y="7920013"/>
                </a:lnTo>
                <a:lnTo>
                  <a:pt x="0" y="7920013"/>
                </a:lnTo>
                <a:lnTo>
                  <a:pt x="0" y="0"/>
                </a:lnTo>
                <a:close/>
              </a:path>
            </a:pathLst>
          </a:custGeom>
          <a:blipFill>
            <a:blip r:embed="rId2"/>
            <a:stretch>
              <a:fillRect l="-60539" t="-3626" r="0" b="-3626"/>
            </a:stretch>
          </a:blipFill>
        </p:spPr>
      </p:sp>
      <p:sp>
        <p:nvSpPr>
          <p:cNvPr name="Freeform 3" id="3"/>
          <p:cNvSpPr/>
          <p:nvPr/>
        </p:nvSpPr>
        <p:spPr>
          <a:xfrm flipH="false" flipV="false" rot="0">
            <a:off x="9406614" y="2953760"/>
            <a:ext cx="7632400" cy="5527379"/>
          </a:xfrm>
          <a:custGeom>
            <a:avLst/>
            <a:gdLst/>
            <a:ahLst/>
            <a:cxnLst/>
            <a:rect r="r" b="b" t="t" l="l"/>
            <a:pathLst>
              <a:path h="5527379" w="7632400">
                <a:moveTo>
                  <a:pt x="0" y="0"/>
                </a:moveTo>
                <a:lnTo>
                  <a:pt x="7632400" y="0"/>
                </a:lnTo>
                <a:lnTo>
                  <a:pt x="7632400" y="5527378"/>
                </a:lnTo>
                <a:lnTo>
                  <a:pt x="0" y="5527378"/>
                </a:lnTo>
                <a:lnTo>
                  <a:pt x="0" y="0"/>
                </a:lnTo>
                <a:close/>
              </a:path>
            </a:pathLst>
          </a:custGeom>
          <a:blipFill>
            <a:blip r:embed="rId3"/>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29790" y="3511881"/>
            <a:ext cx="11301259" cy="3263239"/>
          </a:xfrm>
          <a:custGeom>
            <a:avLst/>
            <a:gdLst/>
            <a:ahLst/>
            <a:cxnLst/>
            <a:rect r="r" b="b" t="t" l="l"/>
            <a:pathLst>
              <a:path h="3263239" w="11301259">
                <a:moveTo>
                  <a:pt x="0" y="0"/>
                </a:moveTo>
                <a:lnTo>
                  <a:pt x="11301259" y="0"/>
                </a:lnTo>
                <a:lnTo>
                  <a:pt x="11301259" y="3263238"/>
                </a:lnTo>
                <a:lnTo>
                  <a:pt x="0" y="3263238"/>
                </a:lnTo>
                <a:lnTo>
                  <a:pt x="0" y="0"/>
                </a:lnTo>
                <a:close/>
              </a:path>
            </a:pathLst>
          </a:custGeom>
          <a:blipFill>
            <a:blip r:embed="rId2"/>
            <a:stretch>
              <a:fillRect l="0" t="-90" r="0" b="-90"/>
            </a:stretch>
          </a:blipFill>
        </p:spPr>
      </p:sp>
      <p:sp>
        <p:nvSpPr>
          <p:cNvPr name="Freeform 3" id="3"/>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29790" y="3390681"/>
            <a:ext cx="11442861" cy="3384438"/>
            <a:chOff x="0" y="0"/>
            <a:chExt cx="3013758" cy="891375"/>
          </a:xfrm>
        </p:grpSpPr>
        <p:sp>
          <p:nvSpPr>
            <p:cNvPr name="Freeform 5" id="5"/>
            <p:cNvSpPr/>
            <p:nvPr/>
          </p:nvSpPr>
          <p:spPr>
            <a:xfrm flipH="false" flipV="false" rot="0">
              <a:off x="0" y="0"/>
              <a:ext cx="3013758" cy="891375"/>
            </a:xfrm>
            <a:custGeom>
              <a:avLst/>
              <a:gdLst/>
              <a:ahLst/>
              <a:cxnLst/>
              <a:rect r="r" b="b" t="t" l="l"/>
              <a:pathLst>
                <a:path h="891375" w="3013758">
                  <a:moveTo>
                    <a:pt x="0" y="0"/>
                  </a:moveTo>
                  <a:lnTo>
                    <a:pt x="3013758" y="0"/>
                  </a:lnTo>
                  <a:lnTo>
                    <a:pt x="3013758" y="891375"/>
                  </a:lnTo>
                  <a:lnTo>
                    <a:pt x="0" y="891375"/>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38100"/>
              <a:ext cx="3013758" cy="92947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76512" y="2373157"/>
            <a:ext cx="42459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1"/>
                <a:ea typeface="Open Sans 1"/>
                <a:cs typeface="Open Sans 1"/>
                <a:sym typeface="Open Sans 1"/>
              </a:rPr>
              <a:t>L’email esr bien récu: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963" y="-52292"/>
            <a:ext cx="19171095" cy="10783741"/>
          </a:xfrm>
          <a:custGeom>
            <a:avLst/>
            <a:gdLst/>
            <a:ahLst/>
            <a:cxnLst/>
            <a:rect r="r" b="b" t="t" l="l"/>
            <a:pathLst>
              <a:path h="10783741" w="19171095">
                <a:moveTo>
                  <a:pt x="0" y="0"/>
                </a:moveTo>
                <a:lnTo>
                  <a:pt x="19171095" y="0"/>
                </a:lnTo>
                <a:lnTo>
                  <a:pt x="19171095" y="10783741"/>
                </a:lnTo>
                <a:lnTo>
                  <a:pt x="0" y="10783741"/>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022528" cy="10700172"/>
          </a:xfrm>
          <a:custGeom>
            <a:avLst/>
            <a:gdLst/>
            <a:ahLst/>
            <a:cxnLst/>
            <a:rect r="r" b="b" t="t" l="l"/>
            <a:pathLst>
              <a:path h="10700172" w="19022528">
                <a:moveTo>
                  <a:pt x="0" y="0"/>
                </a:moveTo>
                <a:lnTo>
                  <a:pt x="19022528" y="0"/>
                </a:lnTo>
                <a:lnTo>
                  <a:pt x="19022528" y="10700172"/>
                </a:lnTo>
                <a:lnTo>
                  <a:pt x="0" y="10700172"/>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2292" y="0"/>
            <a:ext cx="15112294" cy="10616387"/>
          </a:xfrm>
          <a:custGeom>
            <a:avLst/>
            <a:gdLst/>
            <a:ahLst/>
            <a:cxnLst/>
            <a:rect r="r" b="b" t="t" l="l"/>
            <a:pathLst>
              <a:path h="10616387" w="15112294">
                <a:moveTo>
                  <a:pt x="0" y="0"/>
                </a:moveTo>
                <a:lnTo>
                  <a:pt x="15112294" y="0"/>
                </a:lnTo>
                <a:lnTo>
                  <a:pt x="15112294" y="10616387"/>
                </a:lnTo>
                <a:lnTo>
                  <a:pt x="0" y="10616387"/>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2454"/>
            <a:ext cx="16646724" cy="10966029"/>
          </a:xfrm>
          <a:custGeom>
            <a:avLst/>
            <a:gdLst/>
            <a:ahLst/>
            <a:cxnLst/>
            <a:rect r="r" b="b" t="t" l="l"/>
            <a:pathLst>
              <a:path h="10966029" w="16646724">
                <a:moveTo>
                  <a:pt x="0" y="0"/>
                </a:moveTo>
                <a:lnTo>
                  <a:pt x="16646724" y="0"/>
                </a:lnTo>
                <a:lnTo>
                  <a:pt x="16646724" y="10966030"/>
                </a:lnTo>
                <a:lnTo>
                  <a:pt x="0" y="1096603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7955" y="-1229398"/>
            <a:ext cx="20473597" cy="11516398"/>
          </a:xfrm>
          <a:custGeom>
            <a:avLst/>
            <a:gdLst/>
            <a:ahLst/>
            <a:cxnLst/>
            <a:rect r="r" b="b" t="t" l="l"/>
            <a:pathLst>
              <a:path h="11516398" w="20473597">
                <a:moveTo>
                  <a:pt x="0" y="0"/>
                </a:moveTo>
                <a:lnTo>
                  <a:pt x="20473596" y="0"/>
                </a:lnTo>
                <a:lnTo>
                  <a:pt x="20473596" y="11516398"/>
                </a:lnTo>
                <a:lnTo>
                  <a:pt x="0" y="11516398"/>
                </a:lnTo>
                <a:lnTo>
                  <a:pt x="0" y="0"/>
                </a:lnTo>
                <a:close/>
              </a:path>
            </a:pathLst>
          </a:custGeom>
          <a:blipFill>
            <a:blip r:embed="rId2"/>
            <a:stretch>
              <a:fillRect l="0" t="0" r="0" b="0"/>
            </a:stretch>
          </a:blipFill>
        </p:spPr>
      </p:sp>
      <p:grpSp>
        <p:nvGrpSpPr>
          <p:cNvPr name="Group 3" id="3"/>
          <p:cNvGrpSpPr/>
          <p:nvPr/>
        </p:nvGrpSpPr>
        <p:grpSpPr>
          <a:xfrm rot="0">
            <a:off x="0" y="-594920"/>
            <a:ext cx="18288000" cy="3867964"/>
            <a:chOff x="0" y="0"/>
            <a:chExt cx="4816593" cy="1018723"/>
          </a:xfrm>
        </p:grpSpPr>
        <p:sp>
          <p:nvSpPr>
            <p:cNvPr name="Freeform 4" id="4"/>
            <p:cNvSpPr/>
            <p:nvPr/>
          </p:nvSpPr>
          <p:spPr>
            <a:xfrm flipH="false" flipV="false" rot="0">
              <a:off x="0" y="0"/>
              <a:ext cx="4816592" cy="1018723"/>
            </a:xfrm>
            <a:custGeom>
              <a:avLst/>
              <a:gdLst/>
              <a:ahLst/>
              <a:cxnLst/>
              <a:rect r="r" b="b" t="t" l="l"/>
              <a:pathLst>
                <a:path h="1018723" w="4816592">
                  <a:moveTo>
                    <a:pt x="0" y="0"/>
                  </a:moveTo>
                  <a:lnTo>
                    <a:pt x="4816592" y="0"/>
                  </a:lnTo>
                  <a:lnTo>
                    <a:pt x="4816592" y="1018723"/>
                  </a:lnTo>
                  <a:lnTo>
                    <a:pt x="0" y="1018723"/>
                  </a:lnTo>
                  <a:close/>
                </a:path>
              </a:pathLst>
            </a:custGeom>
            <a:solidFill>
              <a:srgbClr val="FFFFFF"/>
            </a:solidFill>
          </p:spPr>
        </p:sp>
        <p:sp>
          <p:nvSpPr>
            <p:cNvPr name="TextBox 5" id="5"/>
            <p:cNvSpPr txBox="true"/>
            <p:nvPr/>
          </p:nvSpPr>
          <p:spPr>
            <a:xfrm>
              <a:off x="0" y="-28575"/>
              <a:ext cx="4816593" cy="1047298"/>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3510" y="3284188"/>
            <a:ext cx="10755845" cy="3072644"/>
          </a:xfrm>
          <a:custGeom>
            <a:avLst/>
            <a:gdLst/>
            <a:ahLst/>
            <a:cxnLst/>
            <a:rect r="r" b="b" t="t" l="l"/>
            <a:pathLst>
              <a:path h="3072644" w="10755845">
                <a:moveTo>
                  <a:pt x="0" y="0"/>
                </a:moveTo>
                <a:lnTo>
                  <a:pt x="10755845" y="0"/>
                </a:lnTo>
                <a:lnTo>
                  <a:pt x="10755845" y="3072644"/>
                </a:lnTo>
                <a:lnTo>
                  <a:pt x="0" y="3072644"/>
                </a:lnTo>
                <a:lnTo>
                  <a:pt x="0" y="0"/>
                </a:lnTo>
                <a:close/>
              </a:path>
            </a:pathLst>
          </a:custGeom>
          <a:blipFill>
            <a:blip r:embed="rId2"/>
            <a:stretch>
              <a:fillRect l="0" t="-719" r="0" b="-719"/>
            </a:stretch>
          </a:blipFill>
        </p:spPr>
      </p:sp>
      <p:sp>
        <p:nvSpPr>
          <p:cNvPr name="Freeform 3" id="3"/>
          <p:cNvSpPr/>
          <p:nvPr/>
        </p:nvSpPr>
        <p:spPr>
          <a:xfrm flipH="false" flipV="false" rot="0">
            <a:off x="4233510" y="6612922"/>
            <a:ext cx="10588254" cy="2987563"/>
          </a:xfrm>
          <a:custGeom>
            <a:avLst/>
            <a:gdLst/>
            <a:ahLst/>
            <a:cxnLst/>
            <a:rect r="r" b="b" t="t" l="l"/>
            <a:pathLst>
              <a:path h="2987563" w="10588254">
                <a:moveTo>
                  <a:pt x="0" y="0"/>
                </a:moveTo>
                <a:lnTo>
                  <a:pt x="10588253" y="0"/>
                </a:lnTo>
                <a:lnTo>
                  <a:pt x="10588253" y="2987563"/>
                </a:lnTo>
                <a:lnTo>
                  <a:pt x="0" y="2987563"/>
                </a:lnTo>
                <a:lnTo>
                  <a:pt x="0" y="0"/>
                </a:lnTo>
                <a:close/>
              </a:path>
            </a:pathLst>
          </a:custGeom>
          <a:blipFill>
            <a:blip r:embed="rId3"/>
            <a:stretch>
              <a:fillRect l="0" t="0" r="0" b="-6383"/>
            </a:stretch>
          </a:blipFill>
        </p:spPr>
      </p:sp>
      <p:sp>
        <p:nvSpPr>
          <p:cNvPr name="TextBox 4" id="4"/>
          <p:cNvSpPr txBox="true"/>
          <p:nvPr/>
        </p:nvSpPr>
        <p:spPr>
          <a:xfrm rot="0">
            <a:off x="1315821" y="1639289"/>
            <a:ext cx="853261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1 Bold"/>
                <a:ea typeface="Open Sans 1 Bold"/>
                <a:cs typeface="Open Sans 1 Bold"/>
                <a:sym typeface="Open Sans 1 Bold"/>
              </a:rPr>
              <a:t>Résultat de la Vérification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8366" y="493037"/>
            <a:ext cx="15266544" cy="8257188"/>
          </a:xfrm>
          <a:custGeom>
            <a:avLst/>
            <a:gdLst/>
            <a:ahLst/>
            <a:cxnLst/>
            <a:rect r="r" b="b" t="t" l="l"/>
            <a:pathLst>
              <a:path h="8257188" w="15266544">
                <a:moveTo>
                  <a:pt x="0" y="0"/>
                </a:moveTo>
                <a:lnTo>
                  <a:pt x="15266544" y="0"/>
                </a:lnTo>
                <a:lnTo>
                  <a:pt x="15266544" y="8257188"/>
                </a:lnTo>
                <a:lnTo>
                  <a:pt x="0" y="8257188"/>
                </a:lnTo>
                <a:lnTo>
                  <a:pt x="0" y="0"/>
                </a:lnTo>
                <a:close/>
              </a:path>
            </a:pathLst>
          </a:custGeom>
          <a:blipFill>
            <a:blip r:embed="rId2"/>
            <a:stretch>
              <a:fillRect l="0" t="0" r="0" b="-3999"/>
            </a:stretch>
          </a:blipFill>
        </p:spPr>
      </p:sp>
      <p:sp>
        <p:nvSpPr>
          <p:cNvPr name="Freeform 3" id="3"/>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DAGazxZ92WA</dc:identifier>
  <dcterms:modified xsi:type="dcterms:W3CDTF">2011-08-01T06:04:30Z</dcterms:modified>
  <cp:revision>1</cp:revision>
  <dc:title>Ajouter un sous-titre</dc:title>
</cp:coreProperties>
</file>